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5" r:id="rId2"/>
    <p:sldId id="276" r:id="rId3"/>
    <p:sldId id="28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84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960449E0-334E-49D2-A85F-6C9A33E2C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4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DC851FC6-020E-4ACA-A717-3AA338B78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16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C2E7192C-862E-4C32-B941-1641DEFC6CE5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1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Functionality isn’t consistent</a:t>
            </a:r>
          </a:p>
        </p:txBody>
      </p:sp>
    </p:spTree>
    <p:extLst>
      <p:ext uri="{BB962C8B-B14F-4D97-AF65-F5344CB8AC3E}">
        <p14:creationId xmlns:p14="http://schemas.microsoft.com/office/powerpoint/2010/main" val="410353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73F56E60-7990-4971-B6CB-B3160EA61543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2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98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73F56E60-7990-4971-B6CB-B3160EA61543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3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Once GPATH is set, the number of graphs with similar names can proliferate.  Wait till first chart to run ODS LISTING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and ODS GRAPHICS code.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6543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SGPlotChart.sas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51FC6-020E-4ACA-A717-3AA338B78A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93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Default is PERCENT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51FC6-020E-4ACA-A717-3AA338B78A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44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SGPlotHist.sas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51FC6-020E-4ACA-A717-3AA338B78A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11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Anscombe</a:t>
            </a:r>
            <a:r>
              <a:rPr lang="en-US" dirty="0"/>
              <a:t> data.  Run</a:t>
            </a:r>
            <a:r>
              <a:rPr lang="en-US" baseline="0" dirty="0"/>
              <a:t> </a:t>
            </a:r>
            <a:r>
              <a:rPr lang="en-US" baseline="0" dirty="0" err="1"/>
              <a:t>SGPlotPlot.sas</a:t>
            </a:r>
            <a:r>
              <a:rPr lang="en-US" baseline="0" dirty="0"/>
              <a:t> in parts.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51FC6-020E-4ACA-A717-3AA338B78A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78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Broad</a:t>
            </a:r>
            <a:r>
              <a:rPr lang="en-US" baseline="0" dirty="0"/>
              <a:t> River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51FC6-020E-4ACA-A717-3AA338B78A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52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R script and run rest of </a:t>
            </a:r>
            <a:r>
              <a:rPr lang="en-US" dirty="0" err="1"/>
              <a:t>Anscombe</a:t>
            </a:r>
            <a:r>
              <a:rPr lang="en-US" dirty="0"/>
              <a:t>.  Read in Faithful.xlsx and run faithful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51FC6-020E-4ACA-A717-3AA338B78A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9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7CA7F5-07D9-47CB-8A69-7D97C8FBD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81639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393CE0-BE54-4DBB-BD24-7EC2BFFAD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71587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D25933-0DBF-416E-A928-E25DD3160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1132"/>
      </p:ext>
    </p:extLst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BFE7FD-F626-47A3-8CB0-23ACA1675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73328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A86876-CF53-474E-9273-BE559292D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43608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87AE7-3B81-4315-BA37-5669FDA4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3551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683B5A-B0BA-48D4-9292-D8942B73C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4354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48935E-548E-48A6-AB6E-F78E586B2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4070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DB9008-2FD2-4E03-A319-EF9F0375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01141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456F58-EA5C-48D8-B4BC-A8A6F7C54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5053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07E608-257A-4921-B64D-06AA9AD25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50954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D8E24A-4D5A-4E32-8D2E-121BED665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77147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823066-E782-42AF-A43B-6BB55A2D8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1868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00DF6180-B358-4524-91A7-AF10F06BA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91" r:id="rId13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8: ODS Graphics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 charset="0"/>
                <a:ea typeface="Courier New" charset="0"/>
                <a:cs typeface="Courier New" charset="0"/>
              </a:rPr>
              <a:t>ODS graphics were not available prior to SAS 9.2</a:t>
            </a:r>
          </a:p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 charset="0"/>
                <a:ea typeface="Courier New" charset="0"/>
                <a:cs typeface="Courier New" charset="0"/>
              </a:rPr>
              <a:t>They have been implemented across a wide range of procedures </a:t>
            </a:r>
          </a:p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 charset="0"/>
                <a:ea typeface="Courier New" charset="0"/>
                <a:cs typeface="Courier New" charset="0"/>
              </a:rPr>
              <a:t>ODS Graphics is turned on by default</a:t>
            </a:r>
          </a:p>
          <a:p>
            <a:pPr>
              <a:buFont typeface="Wingdings" charset="2"/>
              <a:buChar char="§"/>
              <a:defRPr/>
            </a:pPr>
            <a:endParaRPr lang="en-US" b="1" dirty="0">
              <a:latin typeface="Arial Unicode MS" charset="0"/>
              <a:ea typeface="Courier New" charset="0"/>
              <a:cs typeface="Courier Ne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7DCF6D82-A3AA-4B3F-B1A8-775D9F13C41A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PROC SGPLOT-Fitted Curves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A scatterplot is automatically generated for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REG</a:t>
            </a:r>
            <a:r>
              <a:rPr lang="en-US" dirty="0">
                <a:ea typeface="ＭＳ Ｐゴシック" panose="020B0600070205080204" pitchFamily="34" charset="-128"/>
              </a:rPr>
              <a:t>,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LOESS</a:t>
            </a:r>
            <a:r>
              <a:rPr lang="en-US" dirty="0">
                <a:ea typeface="ＭＳ Ｐゴシック" panose="020B0600070205080204" pitchFamily="34" charset="-128"/>
              </a:rPr>
              <a:t>, or 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PBSPLINE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CLM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adds confidence bounds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NOMARKER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suppresses the oft-redundant printing of the scatter plot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 SGPLOT;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REG X=hname Y=vname;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LOESS X=hname Y=vname;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PBSPLINE X=hname Y=vname;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2DCA942-0BA0-48FE-8532-B1B5BB4C7716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Controlling SGPLOT features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001000" cy="39211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  <a:cs typeface="Courier New" panose="02070309020205020404" pitchFamily="49" charset="0"/>
              </a:rPr>
              <a:t>In addition to some of the features already discussed, we can add reference lines (REFLINE), change the position of legends (KEYLEGEND), and add embedded text (INSET).</a:t>
            </a:r>
            <a:endParaRPr lang="en-US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  <a:cs typeface="Courier New" panose="02070309020205020404" pitchFamily="49" charset="0"/>
              </a:rPr>
              <a:t>We can also customize graph feature attributes (MARKERATTRS, LINEATTRS, LABELATTRS, FILLATTRS, </a:t>
            </a:r>
            <a:r>
              <a:rPr lang="en-US" dirty="0" err="1">
                <a:ea typeface="ＭＳ Ｐゴシック" panose="020B0600070205080204" pitchFamily="34" charset="-128"/>
                <a:cs typeface="Courier New" panose="02070309020205020404" pitchFamily="49" charset="0"/>
              </a:rPr>
              <a:t>etc</a:t>
            </a:r>
            <a:r>
              <a:rPr lang="en-US" dirty="0"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2DCA942-0BA0-48FE-8532-B1B5BB4C7716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501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PROC SGPANEL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Panel graphs are an increasingly preferred alternative to traditional methods for multi-graph displays.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 SGPANEL 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PANELBY variable-list;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SCATTER X=</a:t>
            </a:r>
            <a:r>
              <a:rPr lang="en-US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hname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Y=</a:t>
            </a:r>
            <a:r>
              <a:rPr lang="en-US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vname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SERIES X=index Y=</a:t>
            </a:r>
            <a:r>
              <a:rPr lang="en-US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vname</a:t>
            </a: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AB25460A-90F4-4FB4-A42E-6E1DAA56D5A8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Saving graphs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Graphs can be routed to different devices (default is HTML in SAS Studio)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For default output, graphs are available in the Results window as separate objects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The default graph type is .</a:t>
            </a: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png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; it can be modified to .jpg, </a:t>
            </a: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etc</a:t>
            </a:r>
            <a:endParaRPr lang="en-US" b="1" dirty="0">
              <a:latin typeface="Arial Unicode MS" panose="020B0604020202020204" pitchFamily="34" charset="-128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Some style choices are readily edited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F4C145FE-B79A-4321-BD22-6D11E1E183D2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Customizing saved graphs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ODS LISTING with the GPATH option can save graphs as single documents in a variety of formats.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ODS GRAPHICS uses IMAGENAME to personalize graph names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Format, size and resolution can also be specified.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F4C145FE-B79A-4321-BD22-6D11E1E183D2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1782961482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PROC SGPLOT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Omnibus procedure to create ODS graphics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We will review</a:t>
            </a:r>
          </a:p>
          <a:p>
            <a:pPr lvl="1">
              <a:buClrTx/>
              <a:buFont typeface="Lucida Grande"/>
              <a:buChar char="−"/>
              <a:defRPr/>
            </a:pPr>
            <a:r>
              <a:rPr lang="en-US" dirty="0"/>
              <a:t>Bar charts</a:t>
            </a:r>
          </a:p>
          <a:p>
            <a:pPr lvl="1">
              <a:buClrTx/>
              <a:buFont typeface="Lucida Grande"/>
              <a:buChar char="−"/>
              <a:defRPr/>
            </a:pPr>
            <a:r>
              <a:rPr lang="en-US" dirty="0"/>
              <a:t>Histograms and box plots</a:t>
            </a:r>
          </a:p>
          <a:p>
            <a:pPr lvl="1">
              <a:buClrTx/>
              <a:buFont typeface="Lucida Grande"/>
              <a:buChar char="−"/>
              <a:defRPr/>
            </a:pPr>
            <a:r>
              <a:rPr lang="en-US" dirty="0" err="1"/>
              <a:t>Scatterplots</a:t>
            </a:r>
            <a:endParaRPr lang="en-US" dirty="0"/>
          </a:p>
          <a:p>
            <a:pPr lvl="1">
              <a:buClrTx/>
              <a:buFont typeface="Lucida Grande"/>
              <a:buChar char="−"/>
              <a:defRPr/>
            </a:pPr>
            <a:r>
              <a:rPr lang="en-US" dirty="0"/>
              <a:t>Time series plots</a:t>
            </a:r>
          </a:p>
          <a:p>
            <a:pPr lvl="1">
              <a:buClrTx/>
              <a:buFont typeface="Lucida Grande"/>
              <a:buChar char="−"/>
              <a:defRPr/>
            </a:pPr>
            <a:r>
              <a:rPr lang="en-US" dirty="0"/>
              <a:t>Fitted curves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3B150C68-6C23-4ACB-BD3F-18EF19CD3F92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PROC SGPLOT-Bar Charts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Creates vertical or horizontal bar charts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Groups can be added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Bars can actually be summary statistics for </a:t>
            </a:r>
            <a:r>
              <a:rPr lang="en-US"/>
              <a:t>continuous variables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 SGPLOT;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VBAR varname/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GROUP=catname;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VBAR varname/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RESPONSE=varname STAT=stattype;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LABEL varname=‘varlabel;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C5C6927D-A59A-4ED8-96A4-428319E324AD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PROC SGPLOT-Histograms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latin typeface="Courier New"/>
                <a:cs typeface="Courier New"/>
              </a:rPr>
              <a:t>SCALE</a:t>
            </a:r>
            <a:r>
              <a:rPr lang="en-US" dirty="0"/>
              <a:t>  subcommand graphs percents, counts, or proportions on the vertical axis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Courier New"/>
                <a:cs typeface="Courier New"/>
              </a:rPr>
              <a:t>DENSITY</a:t>
            </a:r>
            <a:r>
              <a:rPr lang="en-US" dirty="0"/>
              <a:t> overlays a normal curve (default)  or kernel density estimate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>
                <a:latin typeface="Courier New"/>
                <a:cs typeface="Courier New"/>
              </a:rPr>
              <a:t>PROC SGPLOT;</a:t>
            </a:r>
          </a:p>
          <a:p>
            <a:pPr>
              <a:buFont typeface="Wingdings" charset="2"/>
              <a:buNone/>
              <a:defRPr/>
            </a:pPr>
            <a:r>
              <a:rPr lang="en-US" dirty="0">
                <a:latin typeface="Courier New"/>
                <a:cs typeface="Courier New"/>
              </a:rPr>
              <a:t>HISTOGRAM </a:t>
            </a:r>
            <a:r>
              <a:rPr lang="en-US" dirty="0" err="1">
                <a:latin typeface="Courier New"/>
                <a:cs typeface="Courier New"/>
              </a:rPr>
              <a:t>varname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>
                <a:latin typeface="Courier New"/>
                <a:cs typeface="Courier New"/>
              </a:rPr>
              <a:t>DENSITY </a:t>
            </a:r>
            <a:r>
              <a:rPr lang="en-US" dirty="0" err="1">
                <a:latin typeface="Courier New"/>
                <a:cs typeface="Courier New"/>
              </a:rPr>
              <a:t>varname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>
                <a:latin typeface="Courier New"/>
                <a:cs typeface="Courier New"/>
              </a:rPr>
              <a:t>DENSITY </a:t>
            </a:r>
            <a:r>
              <a:rPr lang="en-US" dirty="0" err="1">
                <a:latin typeface="Courier New"/>
                <a:cs typeface="Courier New"/>
              </a:rPr>
              <a:t>varname</a:t>
            </a:r>
            <a:r>
              <a:rPr lang="en-US" dirty="0">
                <a:latin typeface="Courier New"/>
                <a:cs typeface="Courier New"/>
              </a:rPr>
              <a:t>/TYPE=kernel;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365933B-E194-4C7A-9168-7F72B4CECC50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PROC SGPLOT-Boxplots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latin typeface="Courier New"/>
                <a:cs typeface="Courier New"/>
              </a:rPr>
              <a:t>VBOX </a:t>
            </a:r>
            <a:r>
              <a:rPr lang="en-US" dirty="0"/>
              <a:t>specifies graphing variables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Courier New"/>
                <a:cs typeface="Courier New"/>
              </a:rPr>
              <a:t>CATEGORY </a:t>
            </a:r>
            <a:r>
              <a:rPr lang="en-US" dirty="0"/>
              <a:t>generates side-by-side plots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Courier New"/>
                <a:cs typeface="Courier New"/>
              </a:rPr>
              <a:t>GROUP </a:t>
            </a:r>
            <a:r>
              <a:rPr lang="en-US" dirty="0"/>
              <a:t>specifies a second categorical variable</a:t>
            </a:r>
          </a:p>
          <a:p>
            <a:pPr>
              <a:buFont typeface="Wingdings" charset="2"/>
              <a:buChar char="§"/>
              <a:defRPr/>
            </a:pP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>
                <a:latin typeface="Courier New"/>
                <a:cs typeface="Courier New"/>
              </a:rPr>
              <a:t>PROC SGPLOT;</a:t>
            </a:r>
          </a:p>
          <a:p>
            <a:pPr>
              <a:buFont typeface="Wingdings" charset="2"/>
              <a:buNone/>
              <a:defRPr/>
            </a:pPr>
            <a:r>
              <a:rPr lang="en-US" dirty="0">
                <a:latin typeface="Courier New"/>
                <a:cs typeface="Courier New"/>
              </a:rPr>
              <a:t>VBOX </a:t>
            </a:r>
            <a:r>
              <a:rPr lang="en-US" dirty="0" err="1">
                <a:latin typeface="Courier New"/>
                <a:cs typeface="Courier New"/>
              </a:rPr>
              <a:t>varname</a:t>
            </a:r>
            <a:r>
              <a:rPr lang="en-US" dirty="0">
                <a:latin typeface="Courier New"/>
                <a:cs typeface="Courier New"/>
              </a:rPr>
              <a:t>/</a:t>
            </a:r>
          </a:p>
          <a:p>
            <a:pPr>
              <a:buFont typeface="Wingdings" charset="2"/>
              <a:buNone/>
              <a:defRPr/>
            </a:pPr>
            <a:r>
              <a:rPr lang="en-US" dirty="0">
                <a:latin typeface="Courier New"/>
                <a:cs typeface="Courier New"/>
              </a:rPr>
              <a:t>CATEGORY=</a:t>
            </a:r>
            <a:r>
              <a:rPr lang="en-US">
                <a:latin typeface="Courier New"/>
                <a:cs typeface="Courier New"/>
              </a:rPr>
              <a:t>catvarname</a:t>
            </a:r>
            <a:endParaRPr lang="en-US" dirty="0">
              <a:latin typeface="Courier New"/>
              <a:cs typeface="Courier New"/>
            </a:endParaRPr>
          </a:p>
          <a:p>
            <a:pPr>
              <a:buFont typeface="Wingdings" charset="2"/>
              <a:buNone/>
              <a:defRPr/>
            </a:pPr>
            <a:r>
              <a:rPr lang="en-US" dirty="0">
                <a:latin typeface="Courier New"/>
                <a:cs typeface="Courier New"/>
              </a:rPr>
              <a:t>GROUP=</a:t>
            </a:r>
            <a:r>
              <a:rPr lang="en-US" dirty="0" err="1">
                <a:latin typeface="Courier New"/>
                <a:cs typeface="Courier New"/>
              </a:rPr>
              <a:t>groupvarname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B9A6BFF-DEB8-4FD3-BBE0-49E79E41E9C5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PROC SGPLOT-Scatter Plots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Alternative to </a:t>
            </a:r>
            <a:r>
              <a:rPr lang="en-US" dirty="0">
                <a:latin typeface="Courier New"/>
                <a:cs typeface="Courier New"/>
              </a:rPr>
              <a:t>PROC GPLOT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Multiple </a:t>
            </a:r>
            <a:r>
              <a:rPr lang="en-US" dirty="0">
                <a:latin typeface="Courier New"/>
                <a:cs typeface="Courier New"/>
              </a:rPr>
              <a:t>SCATTER</a:t>
            </a:r>
            <a:r>
              <a:rPr lang="en-US" dirty="0">
                <a:latin typeface="Arial Unicode MS"/>
                <a:cs typeface="Arial Unicode MS"/>
              </a:rPr>
              <a:t> statements produce overlaid plots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Courier New"/>
                <a:cs typeface="Courier New"/>
              </a:rPr>
              <a:t>LABEL</a:t>
            </a:r>
            <a:r>
              <a:rPr lang="en-US" dirty="0">
                <a:latin typeface="Arial Unicode MS"/>
                <a:cs typeface="Arial Unicode MS"/>
              </a:rPr>
              <a:t> improves the legend for overlaid plots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Courier New"/>
                <a:cs typeface="Courier New"/>
              </a:rPr>
              <a:t>GROUP </a:t>
            </a:r>
            <a:r>
              <a:rPr lang="en-US" dirty="0">
                <a:latin typeface="Arial Unicode MS"/>
                <a:cs typeface="Arial Unicode MS"/>
              </a:rPr>
              <a:t>creates different plotting symbols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 SGPLOT;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SCATTER X=hname Y=vname;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GROUP=groupname;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XAXIS LABEL=‘xlabel’ VALUES=(low TO high BY increment);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7448569F-9B14-434F-9558-644D52F56B40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PROC SGPLOT-Time Series Plots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Data points are connected by lines by default</a:t>
            </a:r>
            <a:endParaRPr lang="en-US" dirty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The horizontal axis will be time, date, etc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Courier New"/>
                <a:cs typeface="Courier New"/>
              </a:rPr>
              <a:t>LABEL</a:t>
            </a:r>
            <a:r>
              <a:rPr lang="en-US" dirty="0">
                <a:latin typeface="Arial Unicode MS"/>
                <a:cs typeface="Arial Unicode MS"/>
              </a:rPr>
              <a:t> command for dates follows naming conventions we have seen before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 SGPLOT;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SERIES X=timeindex Y=vname;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GROUP=groupname;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XAXIS LABEL=‘xlabel’ VALUES=(‘ddmmmyy’d TO ‘ddmmmyy’d BY increment);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09C29DBC-1335-4E22-B669-10422CF03146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39131</TotalTime>
  <Words>661</Words>
  <Application>Microsoft Macintosh PowerPoint</Application>
  <PresentationFormat>On-screen Show (4:3)</PresentationFormat>
  <Paragraphs>113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Arial Black</vt:lpstr>
      <vt:lpstr>Courier New</vt:lpstr>
      <vt:lpstr>Lucida Grande</vt:lpstr>
      <vt:lpstr>Tahoma</vt:lpstr>
      <vt:lpstr>Times New Roman</vt:lpstr>
      <vt:lpstr>Wingdings</vt:lpstr>
      <vt:lpstr>Theme1</vt:lpstr>
      <vt:lpstr>Chapter 8: ODS Graphics</vt:lpstr>
      <vt:lpstr>Saving graphs</vt:lpstr>
      <vt:lpstr>Customizing saved graphs</vt:lpstr>
      <vt:lpstr>PROC SGPLOT</vt:lpstr>
      <vt:lpstr>PROC SGPLOT-Bar Charts</vt:lpstr>
      <vt:lpstr>PROC SGPLOT-Histograms</vt:lpstr>
      <vt:lpstr>PROC SGPLOT-Boxplots</vt:lpstr>
      <vt:lpstr>PROC SGPLOT-Scatter Plots</vt:lpstr>
      <vt:lpstr>PROC SGPLOT-Time Series Plots</vt:lpstr>
      <vt:lpstr>PROC SGPLOT-Fitted Curves</vt:lpstr>
      <vt:lpstr>Controlling SGPLOT features</vt:lpstr>
      <vt:lpstr>PROC SGPANEL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278</cp:revision>
  <cp:lastPrinted>2017-11-22T14:44:18Z</cp:lastPrinted>
  <dcterms:created xsi:type="dcterms:W3CDTF">2011-11-15T18:45:26Z</dcterms:created>
  <dcterms:modified xsi:type="dcterms:W3CDTF">2020-11-17T14:04:32Z</dcterms:modified>
</cp:coreProperties>
</file>