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96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7" r:id="rId20"/>
    <p:sldId id="292" r:id="rId21"/>
    <p:sldId id="293" r:id="rId22"/>
    <p:sldId id="294" r:id="rId23"/>
    <p:sldId id="295" r:id="rId24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>
      <p:cViewPr varScale="1">
        <p:scale>
          <a:sx n="104" d="100"/>
          <a:sy n="104" d="100"/>
        </p:scale>
        <p:origin x="17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5" y="-67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</a:defRPr>
            </a:lvl1pPr>
          </a:lstStyle>
          <a:p>
            <a:pPr>
              <a:defRPr/>
            </a:pPr>
            <a:fld id="{5F41CA81-F4B1-455D-BD5B-83BBC6D15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69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</a:defRPr>
            </a:lvl1pPr>
          </a:lstStyle>
          <a:p>
            <a:pPr>
              <a:defRPr/>
            </a:pPr>
            <a:fld id="{719DCF9F-E8E3-4F36-8BC7-AAF8654C3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49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D9C4DC86-7164-48F3-8A9F-A3220ACA5BF9}" type="slidenum">
              <a:rPr lang="en-US" sz="1200" smtClean="0">
                <a:latin typeface="Arial Unicode MS" panose="020B0604020202020204" pitchFamily="34" charset="-128"/>
              </a:rPr>
              <a:pPr>
                <a:defRPr/>
              </a:pPr>
              <a:t>1</a:t>
            </a:fld>
            <a:endParaRPr lang="en-US" sz="1200">
              <a:latin typeface="Arial Unicode MS" panose="020B0604020202020204" pitchFamily="34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Not a strong suit of text</a:t>
            </a:r>
          </a:p>
        </p:txBody>
      </p:sp>
    </p:spTree>
    <p:extLst>
      <p:ext uri="{BB962C8B-B14F-4D97-AF65-F5344CB8AC3E}">
        <p14:creationId xmlns:p14="http://schemas.microsoft.com/office/powerpoint/2010/main" val="1443054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</a:t>
            </a:r>
            <a:r>
              <a:rPr lang="en-US" dirty="0" err="1"/>
              <a:t>RegMacro.sas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DCF9F-E8E3-4F36-8BC7-AAF8654C3A7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866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SYMPUTN works for numeric assignments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DCF9F-E8E3-4F36-8BC7-AAF8654C3A7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473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FlowerMacro.sas</a:t>
            </a:r>
            <a:r>
              <a:rPr lang="en-US" dirty="0"/>
              <a:t> is identical</a:t>
            </a:r>
            <a:r>
              <a:rPr lang="en-US" baseline="0" dirty="0"/>
              <a:t> to book example.  I think it’s gratuitous, so I include a non-macro alternative.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DCF9F-E8E3-4F36-8BC7-AAF8654C3A7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58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</a:t>
            </a:r>
            <a:r>
              <a:rPr lang="en-US" dirty="0" err="1"/>
              <a:t>IFMacro.sas</a:t>
            </a:r>
            <a:r>
              <a:rPr lang="en-US" dirty="0"/>
              <a:t> and </a:t>
            </a:r>
            <a:r>
              <a:rPr lang="en-US" dirty="0" err="1"/>
              <a:t>SafetySymputMacro.sas</a:t>
            </a:r>
            <a:r>
              <a:rPr lang="en-US" baseline="0" dirty="0"/>
              <a:t>  For numeric values, we have to force a numeric format with PUT, then trim leasing spaces.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DCF9F-E8E3-4F36-8BC7-AAF8654C3A7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58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next several slides provide an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DCF9F-E8E3-4F36-8BC7-AAF8654C3A7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81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</a:t>
            </a:r>
            <a:r>
              <a:rPr lang="en-US" dirty="0" err="1"/>
              <a:t>SimpleLETmacro.sas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DCF9F-E8E3-4F36-8BC7-AAF8654C3A7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85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</a:t>
            </a:r>
            <a:r>
              <a:rPr lang="en-US" dirty="0" err="1"/>
              <a:t>IncludeMacro.sas</a:t>
            </a:r>
            <a:r>
              <a:rPr lang="en-US" dirty="0"/>
              <a:t>  Analogous</a:t>
            </a:r>
            <a:r>
              <a:rPr lang="en-US" baseline="0" dirty="0"/>
              <a:t> to </a:t>
            </a:r>
            <a:r>
              <a:rPr lang="en-US" baseline="0" dirty="0" err="1"/>
              <a:t>LaTeX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DCF9F-E8E3-4F36-8BC7-AAF8654C3A7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27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</a:t>
            </a:r>
            <a:r>
              <a:rPr lang="en-US" baseline="0" dirty="0"/>
              <a:t> of our later programs include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DCF9F-E8E3-4F36-8BC7-AAF8654C3A7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303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DCF9F-E8E3-4F36-8BC7-AAF8654C3A7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07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DCF9F-E8E3-4F36-8BC7-AAF8654C3A7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53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first call could also be %</a:t>
            </a:r>
            <a:r>
              <a:rPr lang="en-US" dirty="0" err="1"/>
              <a:t>macroname</a:t>
            </a:r>
            <a:r>
              <a:rPr lang="en-US" dirty="0"/>
              <a:t>(7.5,January)  Run </a:t>
            </a:r>
            <a:r>
              <a:rPr lang="en-US" dirty="0" err="1"/>
              <a:t>SafetyMacro.sas</a:t>
            </a:r>
            <a:r>
              <a:rPr lang="en-US" dirty="0"/>
              <a:t> referring to equation in Class Exercise 10.  Class Exercise 10 reviews</a:t>
            </a:r>
            <a:r>
              <a:rPr lang="en-US" baseline="0" dirty="0"/>
              <a:t> the next two macros in detail.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DCF9F-E8E3-4F36-8BC7-AAF8654C3A7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833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</a:t>
            </a:r>
            <a:r>
              <a:rPr lang="en-US" dirty="0" err="1"/>
              <a:t>RegMacro.sas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DCF9F-E8E3-4F36-8BC7-AAF8654C3A7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20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CD1FB-C9D9-44FA-AF06-7172DEAA4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0611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C4DE6-5ED9-4E61-A4F8-366D5CCDB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05886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FAABA-4D12-4409-9EF4-B54257C8A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96263"/>
      </p:ext>
    </p:extLst>
  </p:cSld>
  <p:clrMapOvr>
    <a:masterClrMapping/>
  </p:clrMapOvr>
  <p:transition spd="med">
    <p:dissolve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6FAF2-7B62-456B-909F-83C7F399C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35420"/>
      </p:ext>
    </p:extLst>
  </p:cSld>
  <p:clrMapOvr>
    <a:masterClrMapping/>
  </p:clrMapOvr>
  <p:transition spd="med">
    <p:dissolv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2A063-4A1C-4E2C-9D36-1B3793FA1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28335"/>
      </p:ext>
    </p:extLst>
  </p:cSld>
  <p:clrMapOvr>
    <a:masterClrMapping/>
  </p:clrMapOvr>
  <p:transition spd="med">
    <p:dissolv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EB971-D032-4CB0-9BBC-47399E2B9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87714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E2CE-A586-4653-9ED2-DEE6C8537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80218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04AD7-B220-4B55-A01E-41E6C94BC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86764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8E118-74C1-45DE-8A1E-6990C8A0D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1912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6473C-FCC8-46AC-B057-DA32278CA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71461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513D3-77D1-4EE1-8C83-37F852A6B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36943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D3145-D15C-43C5-AF15-70D374395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20310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5FAE4-B30B-4A18-8B3C-4C0899F87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88585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55D9DFF3-09F9-47F8-83E4-BB1A64B44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53" r:id="rId1"/>
    <p:sldLayoutId id="2147484254" r:id="rId2"/>
    <p:sldLayoutId id="2147484255" r:id="rId3"/>
    <p:sldLayoutId id="2147484256" r:id="rId4"/>
    <p:sldLayoutId id="2147484257" r:id="rId5"/>
    <p:sldLayoutId id="2147484258" r:id="rId6"/>
    <p:sldLayoutId id="2147484259" r:id="rId7"/>
    <p:sldLayoutId id="2147484260" r:id="rId8"/>
    <p:sldLayoutId id="2147484261" r:id="rId9"/>
    <p:sldLayoutId id="2147484262" r:id="rId10"/>
    <p:sldLayoutId id="2147484263" r:id="rId11"/>
    <p:sldLayoutId id="2147484264" r:id="rId12"/>
    <p:sldLayoutId id="2147484265" r:id="rId13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7: Macros in SAS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Macros provide for more flexible programming in SAS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Macros make SAS more “object-oriented”, like R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en-US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BB6B0CE0-C738-431E-95F2-A7B2B8624C9B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©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Fall 2011</a:t>
            </a: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John Grego and the University of South Carolina</a:t>
            </a: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Concatenating Text to Macro Variables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Often a useful future when generating data sets and files</a:t>
            </a:r>
          </a:p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Add text to the front of a macro variable (</a:t>
            </a:r>
            <a:r>
              <a:rPr lang="en-US" altLang="en-US" dirty="0" err="1">
                <a:effectLst/>
                <a:ea typeface="ＭＳ Ｐゴシック" panose="020B0600070205080204" pitchFamily="34" charset="-128"/>
              </a:rPr>
              <a:t>textstring&amp;macrovar</a:t>
            </a:r>
            <a:r>
              <a:rPr lang="en-US" altLang="en-US" dirty="0">
                <a:effectLst/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Add text to the end of a macro variable (&amp;</a:t>
            </a:r>
            <a:r>
              <a:rPr lang="en-US" altLang="en-US" dirty="0" err="1">
                <a:effectLst/>
                <a:ea typeface="ＭＳ Ｐゴシック" panose="020B0600070205080204" pitchFamily="34" charset="-128"/>
              </a:rPr>
              <a:t>macrovar.textstring</a:t>
            </a:r>
            <a:r>
              <a:rPr lang="en-US" altLang="en-US" dirty="0">
                <a:effectLst/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Resolve embedded periods in file names (&amp;</a:t>
            </a:r>
            <a:r>
              <a:rPr lang="en-US" altLang="en-US" dirty="0" err="1">
                <a:effectLst/>
                <a:ea typeface="ＭＳ Ｐゴシック" panose="020B0600070205080204" pitchFamily="34" charset="-128"/>
              </a:rPr>
              <a:t>macrovar</a:t>
            </a:r>
            <a:r>
              <a:rPr lang="en-US" altLang="en-US" dirty="0">
                <a:effectLst/>
                <a:ea typeface="ＭＳ Ｐゴシック" panose="020B0600070205080204" pitchFamily="34" charset="-128"/>
              </a:rPr>
              <a:t>..txt)</a:t>
            </a:r>
          </a:p>
        </p:txBody>
      </p:sp>
    </p:spTree>
    <p:extLst>
      <p:ext uri="{BB962C8B-B14F-4D97-AF65-F5344CB8AC3E}">
        <p14:creationId xmlns:p14="http://schemas.microsoft.com/office/powerpoint/2010/main" val="793762159"/>
      </p:ext>
    </p:extLst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%INCLUDE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%INCLUDE</a:t>
            </a:r>
            <a:r>
              <a:rPr lang="en-US" altLang="en-US" dirty="0">
                <a:effectLst/>
                <a:ea typeface="ＭＳ Ｐゴシック" panose="020B0600070205080204" pitchFamily="34" charset="-128"/>
              </a:rPr>
              <a:t> is another simple 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macro statement that </a:t>
            </a:r>
            <a:r>
              <a:rPr lang="en-US" altLang="en-US" dirty="0">
                <a:effectLst/>
                <a:ea typeface="ＭＳ Ｐゴシック" panose="020B0600070205080204" pitchFamily="34" charset="-128"/>
              </a:rPr>
              <a:t>allows us to insert sections of SAS code into a program; it can improve development and readability of long complex programs</a:t>
            </a:r>
          </a:p>
        </p:txBody>
      </p:sp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ffectLst/>
                <a:ea typeface="ＭＳ Ｐゴシック" panose="020B0600070205080204" pitchFamily="34" charset="-128"/>
              </a:rPr>
              <a:t>Macros as a repeatable set of SAS statements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>
                <a:effectLst/>
                <a:ea typeface="ＭＳ Ｐゴシック" panose="020B0600070205080204" pitchFamily="34" charset="-128"/>
              </a:rPr>
              <a:t>One important use of macros is packaging a piece of SAS code to be placed in various places in the SAS program.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>
                <a:effectLst/>
                <a:ea typeface="ＭＳ Ｐゴシック" panose="020B0600070205080204" pitchFamily="34" charset="-128"/>
              </a:rPr>
              <a:t>A macro has the syntax: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%MACRO macroname;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..SAS statements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%MEND macroname;</a:t>
            </a:r>
          </a:p>
        </p:txBody>
      </p:sp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Invoking a macro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ffectLst/>
                <a:ea typeface="ＭＳ Ｐゴシック" panose="020B0600070205080204" pitchFamily="34" charset="-128"/>
              </a:rPr>
              <a:t>This set of SAS statements that lies between the </a:t>
            </a:r>
            <a:r>
              <a:rPr lang="en-US" altLang="en-US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%MACRO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and </a:t>
            </a:r>
            <a:r>
              <a:rPr lang="en-US" altLang="en-US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%MEND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statements can be placed anywhere in a program by “invoking” the macro (often after the macro has been defined and initial DATA steps and PROC steps have been run: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%macroname</a:t>
            </a:r>
          </a:p>
        </p:txBody>
      </p:sp>
    </p:spTree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Repeated macro calls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ffectLst/>
                <a:ea typeface="ＭＳ Ｐゴシック" panose="020B0600070205080204" pitchFamily="34" charset="-128"/>
              </a:rPr>
              <a:t>This serves as a substitute for rewriting all those statements multiple times</a:t>
            </a:r>
          </a:p>
        </p:txBody>
      </p:sp>
    </p:spTree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ffectLst/>
                <a:ea typeface="ＭＳ Ｐゴシック" panose="020B0600070205080204" pitchFamily="34" charset="-128"/>
              </a:rPr>
              <a:t>Macros with parameters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ffectLst/>
                <a:ea typeface="ＭＳ Ｐゴシック" panose="020B0600070205080204" pitchFamily="34" charset="-128"/>
              </a:rPr>
              <a:t>Macros that, when invoked, simply repeat the same statements can be helpful, but not too flexible</a:t>
            </a:r>
          </a:p>
          <a:p>
            <a:r>
              <a:rPr lang="en-US" altLang="en-US">
                <a:effectLst/>
                <a:ea typeface="ＭＳ Ｐゴシック" panose="020B0600070205080204" pitchFamily="34" charset="-128"/>
              </a:rPr>
              <a:t>Using parameters can add flexibility to macros</a:t>
            </a:r>
          </a:p>
          <a:p>
            <a:r>
              <a:rPr lang="en-US" altLang="en-US">
                <a:effectLst/>
                <a:ea typeface="ＭＳ Ｐゴシック" panose="020B0600070205080204" pitchFamily="34" charset="-128"/>
              </a:rPr>
              <a:t>Parameters are macro variables whose values are set each time the macro is invoked</a:t>
            </a:r>
          </a:p>
        </p:txBody>
      </p:sp>
    </p:spTree>
  </p:cSld>
  <p:clrMapOvr>
    <a:masterClrMapping/>
  </p:clrMapOvr>
  <p:transition spd="med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Macro call with parameters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>
                <a:effectLst/>
                <a:ea typeface="ＭＳ Ｐゴシック" panose="020B0600070205080204" pitchFamily="34" charset="-128"/>
              </a:rPr>
              <a:t>Parameters of macros are similar to arguments of R functions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%MACRO macroname (param1=.., param2=..);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SAS statements..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%MEND macroname;</a:t>
            </a:r>
          </a:p>
        </p:txBody>
      </p:sp>
    </p:spTree>
  </p:cSld>
  <p:clrMapOvr>
    <a:masterClrMapping/>
  </p:clrMapOvr>
  <p:transition spd="med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Referencing parameters in macros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ffectLst/>
                <a:ea typeface="ＭＳ Ｐゴシック" panose="020B0600070205080204" pitchFamily="34" charset="-128"/>
              </a:rPr>
              <a:t>When invoking the macro, we also provide the values of the parameters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%macroname(param1=7.5, param2=January)</a:t>
            </a:r>
          </a:p>
          <a:p>
            <a:r>
              <a:rPr lang="en-US" altLang="en-US">
                <a:effectLst/>
                <a:ea typeface="ＭＳ Ｐゴシック" panose="020B0600070205080204" pitchFamily="34" charset="-128"/>
              </a:rPr>
              <a:t>Within the macro, the parameter name is referred to with an ampersand: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Month=&amp;param2;</a:t>
            </a:r>
          </a:p>
        </p:txBody>
      </p:sp>
    </p:spTree>
  </p:cSld>
  <p:clrMapOvr>
    <a:masterClrMapping/>
  </p:clrMapOvr>
  <p:transition spd="med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ffectLst/>
                <a:ea typeface="ＭＳ Ｐゴシック" panose="020B0600070205080204" pitchFamily="34" charset="-128"/>
              </a:rPr>
              <a:t>Conditional Logic in Macros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</a:rPr>
              <a:t>Macro equivalents of conditions statements exist: </a:t>
            </a:r>
            <a:r>
              <a:rPr lang="en-US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 charset="0"/>
              </a:rPr>
              <a:t>%IF, %THEN, %ELSE, %DO, %END</a:t>
            </a:r>
            <a:r>
              <a:rPr lang="en-US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</a:rPr>
              <a:t>These are used in a similar fashion as non-macro equivalents, except:</a:t>
            </a:r>
          </a:p>
          <a:p>
            <a:pPr lvl="1">
              <a:buClr>
                <a:schemeClr val="hlink"/>
              </a:buClr>
              <a:defRPr/>
            </a:pPr>
            <a:r>
              <a:rPr lang="en-US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</a:rPr>
              <a:t>They can only be used within a macro</a:t>
            </a:r>
          </a:p>
          <a:p>
            <a:pPr lvl="1">
              <a:buClr>
                <a:schemeClr val="hlink"/>
              </a:buClr>
              <a:defRPr/>
            </a:pPr>
            <a:r>
              <a:rPr lang="en-US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</a:rPr>
              <a:t>They can contain entire DATA steps or PROC steps; this extraordinary flexibility is why we need special notation for these statements</a:t>
            </a:r>
          </a:p>
        </p:txBody>
      </p:sp>
    </p:spTree>
  </p:cSld>
  <p:clrMapOvr>
    <a:masterClrMapping/>
  </p:clrMapOvr>
  <p:transition spd="med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Macro functions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</a:rPr>
              <a:t>Macro equivalents of functions existing, including: </a:t>
            </a:r>
            <a:r>
              <a:rPr lang="en-US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 charset="0"/>
              </a:rPr>
              <a:t>%SCAN, %STRING, %UPCASE, </a:t>
            </a:r>
            <a:r>
              <a:rPr lang="en-US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</a:rPr>
              <a:t>etc.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%EVAL </a:t>
            </a:r>
            <a:r>
              <a:rPr lang="en-US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</a:rPr>
              <a:t>is used for integer math on a macro variable (e.g., to increment a counter)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%SYSEVALF </a:t>
            </a:r>
            <a:r>
              <a:rPr lang="en-US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</a:rPr>
              <a:t>is used for math on a macro variable</a:t>
            </a:r>
          </a:p>
        </p:txBody>
      </p:sp>
    </p:spTree>
    <p:extLst>
      <p:ext uri="{BB962C8B-B14F-4D97-AF65-F5344CB8AC3E}">
        <p14:creationId xmlns:p14="http://schemas.microsoft.com/office/powerpoint/2010/main" val="460432237"/>
      </p:ext>
    </p:extLst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ffectLst/>
                <a:ea typeface="ＭＳ Ｐゴシック" panose="020B0600070205080204" pitchFamily="34" charset="-128"/>
              </a:rPr>
              <a:t>Macros in SAS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In some ways, macros serve similar purposes as functions in R</a:t>
            </a:r>
          </a:p>
          <a:p>
            <a:pPr lvl="1">
              <a:buClr>
                <a:schemeClr val="hlink"/>
              </a:buClr>
            </a:pPr>
            <a:r>
              <a:rPr lang="en-US" altLang="en-US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They can change a piece of a program and have that change be reflected throughout the program</a:t>
            </a:r>
          </a:p>
          <a:p>
            <a:pPr lvl="1">
              <a:buClr>
                <a:schemeClr val="hlink"/>
              </a:buClr>
            </a:pPr>
            <a:r>
              <a:rPr lang="en-US" altLang="en-US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They can write repeatable code that can be used in many places efficiently</a:t>
            </a:r>
          </a:p>
          <a:p>
            <a:pPr lvl="1">
              <a:buClr>
                <a:schemeClr val="hlink"/>
              </a:buClr>
            </a:pPr>
            <a:r>
              <a:rPr lang="en-US" altLang="en-US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They can allow programs to be dependent on data values that may be unknown at the time   the program is written</a:t>
            </a:r>
          </a:p>
        </p:txBody>
      </p:sp>
    </p:spTree>
  </p:cSld>
  <p:clrMapOvr>
    <a:masterClrMapping/>
  </p:clrMapOvr>
  <p:transition spd="med"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Automatic macro variables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/>
            <a:r>
              <a:rPr lang="en-US" altLang="en-US" dirty="0">
                <a:effectLst/>
                <a:ea typeface="ＭＳ Ｐゴシック" panose="020B0600070205080204" pitchFamily="34" charset="-128"/>
              </a:rPr>
              <a:t>Automatic macro variables such as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&amp;SYSDATE</a:t>
            </a:r>
            <a:r>
              <a:rPr lang="en-US" altLang="en-US" dirty="0">
                <a:effectLst/>
                <a:ea typeface="ＭＳ Ｐゴシック" panose="020B0600070205080204" pitchFamily="34" charset="-128"/>
              </a:rPr>
              <a:t> stores current date in character form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&amp;SYSDAY</a:t>
            </a:r>
            <a:r>
              <a:rPr lang="en-US" altLang="en-US" dirty="0">
                <a:effectLst/>
                <a:ea typeface="ＭＳ Ｐゴシック" panose="020B0600070205080204" pitchFamily="34" charset="-128"/>
              </a:rPr>
              <a:t> stores current day of week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>
                <a:effectLst/>
                <a:ea typeface="ＭＳ Ｐゴシック" panose="020B0600070205080204" pitchFamily="34" charset="-128"/>
              </a:rPr>
              <a:t>It can be useful to run a SAS program that performs different tasks depending on the date or day of the week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&amp;SYSLAST </a:t>
            </a:r>
            <a:r>
              <a:rPr lang="en-US" altLang="en-US" dirty="0">
                <a:effectLst/>
                <a:ea typeface="ＭＳ Ｐゴシック" panose="020B0600070205080204" pitchFamily="34" charset="-128"/>
                <a:cs typeface="Courier New" panose="02070309020205020404" pitchFamily="49" charset="0"/>
              </a:rPr>
              <a:t>stores current SAS data set</a:t>
            </a:r>
            <a:endParaRPr lang="en-US" altLang="en-US" dirty="0">
              <a:effectLst/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CALL SYMPUTX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The </a:t>
            </a:r>
            <a:r>
              <a:rPr lang="en-US" altLang="en-US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CALL SYMPUTX</a:t>
            </a:r>
            <a:r>
              <a:rPr lang="en-US" altLang="en-US" dirty="0">
                <a:effectLst/>
                <a:ea typeface="ＭＳ Ｐゴシック" panose="020B0600070205080204" pitchFamily="34" charset="-128"/>
              </a:rPr>
              <a:t> statements assigns a value to a macro variable, typically on the basis of data read in a previous DATA step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CALL SYMPUTX(“</a:t>
            </a:r>
            <a:r>
              <a:rPr lang="en-US" altLang="en-US" dirty="0" err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macrovarname</a:t>
            </a:r>
            <a:r>
              <a:rPr lang="en-US" altLang="en-US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”, value);</a:t>
            </a:r>
          </a:p>
          <a:p>
            <a:r>
              <a:rPr lang="en-US" altLang="en-US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CALL SYMPUT</a:t>
            </a:r>
            <a:r>
              <a:rPr lang="en-US" altLang="en-US" dirty="0">
                <a:effectLst/>
                <a:ea typeface="ＭＳ Ｐゴシック" panose="020B0600070205080204" pitchFamily="34" charset="-128"/>
              </a:rPr>
              <a:t> works similarly, but does not remove leading blanks in </a:t>
            </a:r>
            <a:r>
              <a:rPr lang="en-US" altLang="en-US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value</a:t>
            </a:r>
          </a:p>
        </p:txBody>
      </p:sp>
    </p:spTree>
  </p:cSld>
  <p:clrMapOvr>
    <a:masterClrMapping/>
  </p:clrMapOvr>
  <p:transition spd="med"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CALL SYMPUTX placement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dirty="0">
                <a:effectLst/>
                <a:ea typeface="ＭＳ Ｐゴシック" panose="020B0600070205080204" pitchFamily="34" charset="-128"/>
              </a:rPr>
              <a:t>Read in variables (say, </a:t>
            </a:r>
            <a:r>
              <a:rPr lang="en-US" altLang="en-US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var1, var2,</a:t>
            </a:r>
            <a:r>
              <a:rPr lang="en-US" altLang="en-US" dirty="0">
                <a:effectLst/>
                <a:ea typeface="ＭＳ Ｐゴシック" panose="020B0600070205080204" pitchFamily="34" charset="-128"/>
              </a:rPr>
              <a:t> etc.) in a DATA step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dirty="0">
                <a:effectLst/>
                <a:ea typeface="ＭＳ Ｐゴシック" panose="020B0600070205080204" pitchFamily="34" charset="-128"/>
              </a:rPr>
              <a:t>In a second DATA step, use </a:t>
            </a:r>
            <a:r>
              <a:rPr lang="en-US" altLang="en-US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CALL SYMPUTX</a:t>
            </a:r>
          </a:p>
          <a:p>
            <a:pPr lvl="1"/>
            <a:r>
              <a:rPr lang="en-US" altLang="en-US" dirty="0">
                <a:effectLst/>
                <a:ea typeface="ＭＳ Ｐゴシック" panose="020B0600070205080204" pitchFamily="34" charset="-128"/>
              </a:rPr>
              <a:t>Designed to create a single summary macro variable from the data set</a:t>
            </a:r>
          </a:p>
        </p:txBody>
      </p:sp>
    </p:spTree>
  </p:cSld>
  <p:clrMapOvr>
    <a:masterClrMapping/>
  </p:clrMapOvr>
  <p:transition spd="med"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Using CALL SYMPUTX assignment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3"/>
            </a:pPr>
            <a:r>
              <a:rPr lang="en-US" altLang="en-US" sz="2800">
                <a:effectLst/>
                <a:ea typeface="ＭＳ Ｐゴシック" panose="020B0600070205080204" pitchFamily="34" charset="-128"/>
              </a:rPr>
              <a:t>Invoke the macro variable </a:t>
            </a:r>
            <a:r>
              <a:rPr lang="en-US" altLang="en-US" sz="280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(&amp;comparison</a:t>
            </a:r>
            <a:r>
              <a:rPr lang="en-US" altLang="en-US" sz="2800">
                <a:effectLst/>
                <a:ea typeface="ＭＳ Ｐゴシック" panose="020B0600070205080204" pitchFamily="34" charset="-128"/>
              </a:rPr>
              <a:t>) in a separate step (it cannot be invoked in the same DATA step)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IF var1&gt;var2 THEN CALL SYMPUTX(“</a:t>
            </a:r>
            <a:r>
              <a:rPr lang="en-US" altLang="en-US" sz="2800" dirty="0" err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comparison”,”greater</a:t>
            </a:r>
            <a:r>
              <a:rPr lang="en-US" altLang="en-US" sz="2800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”);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ELSE CALL SYMPUTX(“</a:t>
            </a:r>
            <a:r>
              <a:rPr lang="en-US" altLang="en-US" sz="2800" dirty="0" err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comparison”,”less</a:t>
            </a:r>
            <a:r>
              <a:rPr lang="en-US" altLang="en-US" sz="2800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”);</a:t>
            </a:r>
          </a:p>
          <a:p>
            <a:r>
              <a:rPr lang="en-US" altLang="en-US" sz="2800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IF var1&gt;var2 THEN CALL SYMPUTX(“comparison”,var3);</a:t>
            </a:r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Macro statements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>
                <a:ea typeface="ＭＳ Ｐゴシック" panose="020B0600070205080204" pitchFamily="34" charset="-128"/>
              </a:rPr>
              <a:t>Macros are initially odd-looking (all those &amp;’s and %’s) and intimidating—and can stay that way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>
                <a:ea typeface="ＭＳ Ｐゴシック" panose="020B0600070205080204" pitchFamily="34" charset="-128"/>
              </a:rPr>
              <a:t>Macro statements consist of special code that SAS interprets and translates to standard SAS code before executing the program (this is done internally)</a:t>
            </a:r>
          </a:p>
          <a:p>
            <a:pPr>
              <a:defRPr/>
            </a:pPr>
            <a:endParaRPr lang="en-US">
              <a:effectLst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Macros vs Macro Variables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i="1">
                <a:ea typeface="ＭＳ Ｐゴシック" panose="020B0600070205080204" pitchFamily="34" charset="-128"/>
              </a:rPr>
              <a:t>Macros</a:t>
            </a:r>
            <a:r>
              <a:rPr lang="en-US">
                <a:ea typeface="ＭＳ Ｐゴシック" panose="020B0600070205080204" pitchFamily="34" charset="-128"/>
              </a:rPr>
              <a:t> are </a:t>
            </a:r>
            <a:r>
              <a:rPr lang="en-US" i="1">
                <a:ea typeface="ＭＳ Ｐゴシック" panose="020B0600070205080204" pitchFamily="34" charset="-128"/>
              </a:rPr>
              <a:t>subprograms</a:t>
            </a:r>
            <a:r>
              <a:rPr lang="en-US">
                <a:ea typeface="ＭＳ Ｐゴシック" panose="020B0600070205080204" pitchFamily="34" charset="-128"/>
              </a:rPr>
              <a:t> that are placed in key positions in the main SAS program simply by specifying the name of the macro in a special way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i="1">
                <a:ea typeface="ＭＳ Ｐゴシック" panose="020B0600070205080204" pitchFamily="34" charset="-128"/>
              </a:rPr>
              <a:t>Macro variables</a:t>
            </a:r>
            <a:r>
              <a:rPr lang="en-US">
                <a:ea typeface="ＭＳ Ｐゴシック" panose="020B0600070205080204" pitchFamily="34" charset="-128"/>
              </a:rPr>
              <a:t> are similar to SAS variables, but do not belong to a data set.  They are typically substituted into the program in key places</a:t>
            </a:r>
            <a:endParaRPr lang="en-US" i="1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Macro syntax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ffectLst/>
                <a:ea typeface="ＭＳ Ｐゴシック" panose="020B0600070205080204" pitchFamily="34" charset="-128"/>
              </a:rPr>
              <a:t>Macros are specified with a % prefix: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%macroname;</a:t>
            </a:r>
          </a:p>
          <a:p>
            <a:r>
              <a:rPr lang="en-US" altLang="en-US">
                <a:effectLst/>
                <a:ea typeface="ＭＳ Ｐゴシック" panose="020B0600070205080204" pitchFamily="34" charset="-128"/>
              </a:rPr>
              <a:t>Macro variables are specified with a &amp; prefix: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&amp;mymacrovar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>
              <a:effectLst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Local and Global Macro Variables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ffectLst/>
                <a:ea typeface="ＭＳ Ｐゴシック" panose="020B0600070205080204" pitchFamily="34" charset="-128"/>
              </a:rPr>
              <a:t>If a macro variable is defined in a macro, it is </a:t>
            </a:r>
            <a:r>
              <a:rPr lang="en-US" altLang="en-US" i="1">
                <a:effectLst/>
                <a:ea typeface="ＭＳ Ｐゴシック" panose="020B0600070205080204" pitchFamily="34" charset="-128"/>
              </a:rPr>
              <a:t>local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—it can only be used in that macro</a:t>
            </a:r>
          </a:p>
          <a:p>
            <a:r>
              <a:rPr lang="en-US" altLang="en-US">
                <a:effectLst/>
                <a:ea typeface="ＭＳ Ｐゴシック" panose="020B0600070205080204" pitchFamily="34" charset="-128"/>
              </a:rPr>
              <a:t>If a macro variable is defined in “open code” (outside any macros), it is </a:t>
            </a:r>
            <a:r>
              <a:rPr lang="en-US" altLang="en-US" i="1">
                <a:effectLst/>
                <a:ea typeface="ＭＳ Ｐゴシック" panose="020B0600070205080204" pitchFamily="34" charset="-128"/>
              </a:rPr>
              <a:t>global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and may be used anywhere</a:t>
            </a:r>
          </a:p>
        </p:txBody>
      </p: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ffectLst/>
                <a:ea typeface="ＭＳ Ｐゴシック" panose="020B0600070205080204" pitchFamily="34" charset="-128"/>
              </a:rPr>
              <a:t>Defining Simple Macro Variables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>
                <a:effectLst/>
                <a:ea typeface="ＭＳ Ｐゴシック" panose="020B0600070205080204" pitchFamily="34" charset="-128"/>
              </a:rPr>
              <a:t>The simplest way to assign a value to a macro variable is using a </a:t>
            </a:r>
            <a:r>
              <a:rPr lang="en-US" altLang="en-US" sz="280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%LET</a:t>
            </a:r>
            <a:r>
              <a:rPr lang="en-US" altLang="en-US" sz="2800">
                <a:effectLst/>
                <a:ea typeface="ＭＳ Ｐゴシック" panose="020B0600070205080204" pitchFamily="34" charset="-128"/>
              </a:rPr>
              <a:t> statement</a:t>
            </a:r>
          </a:p>
          <a:p>
            <a:r>
              <a:rPr lang="en-US" altLang="en-US" sz="2800">
                <a:effectLst/>
                <a:ea typeface="ＭＳ Ｐゴシック" panose="020B0600070205080204" pitchFamily="34" charset="-128"/>
              </a:rPr>
              <a:t>Double quotes are needed for text, because SAS will not find macros inside single quotes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%LET macrovarname= value;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%LET mypower=3;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%LET powerword=cube;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Y=X**&amp;mypower;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TITLE “Taking the &amp;powerword of each X value” ;</a:t>
            </a:r>
          </a:p>
        </p:txBody>
      </p:sp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Macro Variable assignment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Note that the macro variables are referenced with an ampersand symbol.  When SAS sees </a:t>
            </a:r>
            <a:r>
              <a:rPr lang="en-US" altLang="en-US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&amp;</a:t>
            </a:r>
            <a:r>
              <a:rPr lang="en-US" altLang="en-US" dirty="0" err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macrovarname</a:t>
            </a:r>
            <a:r>
              <a:rPr lang="en-US" altLang="en-US" dirty="0">
                <a:effectLst/>
                <a:ea typeface="ＭＳ Ｐゴシック" panose="020B0600070205080204" pitchFamily="34" charset="-128"/>
              </a:rPr>
              <a:t>, it will replace this with the value that was assigned to </a:t>
            </a:r>
            <a:r>
              <a:rPr lang="en-US" altLang="en-US" dirty="0" err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macrovarname</a:t>
            </a:r>
            <a:r>
              <a:rPr lang="en-US" altLang="en-US" dirty="0">
                <a:effectLst/>
                <a:ea typeface="ＭＳ Ｐゴシック" panose="020B0600070205080204" pitchFamily="34" charset="-128"/>
              </a:rPr>
              <a:t> in the </a:t>
            </a:r>
            <a:r>
              <a:rPr lang="en-US" altLang="en-US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%LET</a:t>
            </a:r>
            <a:r>
              <a:rPr lang="en-US" altLang="en-US" dirty="0">
                <a:effectLst/>
                <a:ea typeface="ＭＳ Ｐゴシック" panose="020B0600070205080204" pitchFamily="34" charset="-128"/>
              </a:rPr>
              <a:t> statement</a:t>
            </a:r>
          </a:p>
        </p:txBody>
      </p:sp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Macro variable substitution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ffectLst/>
                <a:ea typeface="ＭＳ Ｐゴシック" panose="020B0600070205080204" pitchFamily="34" charset="-128"/>
              </a:rPr>
              <a:t>This way, if the value needs to be changed, we can change it once (in the </a:t>
            </a:r>
            <a:r>
              <a:rPr lang="en-US" altLang="en-US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%LET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statement) rather than everywhere the variable is used</a:t>
            </a:r>
          </a:p>
          <a:p>
            <a:r>
              <a:rPr lang="en-US" altLang="en-US">
                <a:effectLst/>
                <a:ea typeface="ＭＳ Ｐゴシック" panose="020B0600070205080204" pitchFamily="34" charset="-128"/>
              </a:rPr>
              <a:t>To make a variable </a:t>
            </a:r>
            <a:r>
              <a:rPr lang="en-US" altLang="en-US" i="1">
                <a:effectLst/>
                <a:ea typeface="ＭＳ Ｐゴシック" panose="020B0600070205080204" pitchFamily="34" charset="-128"/>
              </a:rPr>
              <a:t>global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, simply define it (with a </a:t>
            </a:r>
            <a:r>
              <a:rPr lang="en-US" altLang="en-US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%LET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statement) </a:t>
            </a:r>
            <a:r>
              <a:rPr lang="en-US" altLang="en-US" i="1">
                <a:effectLst/>
                <a:ea typeface="ＭＳ Ｐゴシック" panose="020B0600070205080204" pitchFamily="34" charset="-128"/>
              </a:rPr>
              <a:t>outside of 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a macro</a:t>
            </a:r>
          </a:p>
        </p:txBody>
      </p:sp>
    </p:spTree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Theme1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54817</TotalTime>
  <Words>1221</Words>
  <Application>Microsoft Macintosh PowerPoint</Application>
  <PresentationFormat>On-screen Show (4:3)</PresentationFormat>
  <Paragraphs>121</Paragraphs>
  <Slides>23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 Unicode MS</vt:lpstr>
      <vt:lpstr>Arial Black</vt:lpstr>
      <vt:lpstr>Courier New</vt:lpstr>
      <vt:lpstr>Tahoma</vt:lpstr>
      <vt:lpstr>Times New Roman</vt:lpstr>
      <vt:lpstr>Wingdings</vt:lpstr>
      <vt:lpstr>Theme1</vt:lpstr>
      <vt:lpstr>Chapter 7: Macros in SAS</vt:lpstr>
      <vt:lpstr>Macros in SAS</vt:lpstr>
      <vt:lpstr>Macro statements</vt:lpstr>
      <vt:lpstr>Macros vs Macro Variables</vt:lpstr>
      <vt:lpstr>Macro syntax</vt:lpstr>
      <vt:lpstr>Local and Global Macro Variables</vt:lpstr>
      <vt:lpstr>Defining Simple Macro Variables</vt:lpstr>
      <vt:lpstr>Macro Variable assignment</vt:lpstr>
      <vt:lpstr>Macro variable substitution</vt:lpstr>
      <vt:lpstr>Concatenating Text to Macro Variables</vt:lpstr>
      <vt:lpstr>%INCLUDE</vt:lpstr>
      <vt:lpstr>Macros as a repeatable set of SAS statements</vt:lpstr>
      <vt:lpstr>Invoking a macro</vt:lpstr>
      <vt:lpstr>Repeated macro calls</vt:lpstr>
      <vt:lpstr>Macros with parameters</vt:lpstr>
      <vt:lpstr>Macro call with parameters</vt:lpstr>
      <vt:lpstr>Referencing parameters in macros</vt:lpstr>
      <vt:lpstr>Conditional Logic in Macros</vt:lpstr>
      <vt:lpstr>Macro functions</vt:lpstr>
      <vt:lpstr>Automatic macro variables</vt:lpstr>
      <vt:lpstr>CALL SYMPUTX</vt:lpstr>
      <vt:lpstr>CALL SYMPUTX placement </vt:lpstr>
      <vt:lpstr>Using CALL SYMPUTX assignment</vt:lpstr>
    </vt:vector>
  </TitlesOfParts>
  <Company>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dedwards</dc:creator>
  <cp:lastModifiedBy>GREGO, JOHN</cp:lastModifiedBy>
  <cp:revision>264</cp:revision>
  <cp:lastPrinted>2011-11-07T14:28:08Z</cp:lastPrinted>
  <dcterms:created xsi:type="dcterms:W3CDTF">2011-11-15T16:00:53Z</dcterms:created>
  <dcterms:modified xsi:type="dcterms:W3CDTF">2020-11-11T20:22:51Z</dcterms:modified>
</cp:coreProperties>
</file>