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75" r:id="rId2"/>
    <p:sldId id="304" r:id="rId3"/>
    <p:sldId id="277" r:id="rId4"/>
    <p:sldId id="278" r:id="rId5"/>
    <p:sldId id="279" r:id="rId6"/>
    <p:sldId id="280" r:id="rId7"/>
    <p:sldId id="281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26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anose="020B0A040201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anose="020B0A040201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anose="020B0A040201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anose="020B0A040201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anose="020B0A040201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anose="020B0A040201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anose="020B0A040201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anose="020B0A040201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anose="020B0A040201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2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defRPr>
            </a:lvl1pPr>
          </a:lstStyle>
          <a:p>
            <a:fld id="{CE422F5D-CB4E-45FA-93BD-5DAF94775E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474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392"/>
            <a:ext cx="5140960" cy="41821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defRPr>
            </a:lvl1pPr>
          </a:lstStyle>
          <a:p>
            <a:fld id="{C9FF4C62-5E89-409C-8C0B-0B9A1CA77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338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519667" indent="-38055380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6428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2857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9286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57146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6F4EE75C-95A6-46CC-946D-2C2B6A865627}" type="slidenum">
              <a:rPr lang="en-US" altLang="en-US" sz="1200">
                <a:latin typeface="Arial Unicode MS" panose="020B0604020202020204" pitchFamily="34" charset="-128"/>
              </a:rPr>
              <a:pPr/>
              <a:t>1</a:t>
            </a:fld>
            <a:endParaRPr lang="en-US" altLang="en-US" sz="1200">
              <a:latin typeface="Arial Unicode MS" panose="020B0604020202020204" pitchFamily="34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Run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stack.sas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.  It demonstrates a Chapter 4 use of OUTPUT, too.</a:t>
            </a:r>
          </a:p>
        </p:txBody>
      </p:sp>
    </p:spTree>
    <p:extLst>
      <p:ext uri="{BB962C8B-B14F-4D97-AF65-F5344CB8AC3E}">
        <p14:creationId xmlns:p14="http://schemas.microsoft.com/office/powerpoint/2010/main" val="968863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4C62-5E89-409C-8C0B-0B9A1CA7701B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511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4C62-5E89-409C-8C0B-0B9A1CA7701B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590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4C62-5E89-409C-8C0B-0B9A1CA7701B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433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4C62-5E89-409C-8C0B-0B9A1CA7701B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290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4C62-5E89-409C-8C0B-0B9A1CA7701B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651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Skim—we use these options repeatedly in many of our examples.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4C62-5E89-409C-8C0B-0B9A1CA7701B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725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Similar to command versions, but executed on the run.  We’ll see really good examples in </a:t>
            </a:r>
            <a:r>
              <a:rPr lang="en-US" dirty="0" err="1" smtClean="0"/>
              <a:t>Transpose.sas</a:t>
            </a:r>
            <a:r>
              <a:rPr lang="en-US" dirty="0" smtClean="0"/>
              <a:t> and </a:t>
            </a:r>
            <a:r>
              <a:rPr lang="en-US" dirty="0" err="1" smtClean="0"/>
              <a:t>Retransposes.sas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4C62-5E89-409C-8C0B-0B9A1CA7701B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5232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4C62-5E89-409C-8C0B-0B9A1CA7701B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01092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 </a:t>
            </a:r>
            <a:r>
              <a:rPr lang="en-US" dirty="0" err="1" smtClean="0"/>
              <a:t>ANPP.sas</a:t>
            </a:r>
            <a:r>
              <a:rPr lang="en-US" dirty="0" smtClean="0"/>
              <a:t>.  Refer to </a:t>
            </a:r>
            <a:r>
              <a:rPr lang="en-US" dirty="0" err="1" smtClean="0"/>
              <a:t>Stack.sas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4C62-5E89-409C-8C0B-0B9A1CA7701B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2197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Book example includes an unconditional OUTPUT to</a:t>
            </a:r>
            <a:r>
              <a:rPr lang="en-US" baseline="0" dirty="0" smtClean="0"/>
              <a:t> all files!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4C62-5E89-409C-8C0B-0B9A1CA7701B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682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book example includes a pre-sorted data set.  Run </a:t>
            </a:r>
            <a:r>
              <a:rPr lang="en-US" dirty="0" err="1" smtClean="0"/>
              <a:t>Simple</a:t>
            </a:r>
            <a:r>
              <a:rPr lang="en-US" baseline="0" dirty="0" err="1" smtClean="0"/>
              <a:t>Merge.sas</a:t>
            </a:r>
            <a:r>
              <a:rPr lang="en-US" baseline="0" dirty="0" smtClean="0"/>
              <a:t> (through SET command).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4C62-5E89-409C-8C0B-0B9A1CA7701B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8978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Seen earlier in </a:t>
            </a:r>
            <a:r>
              <a:rPr lang="en-US" dirty="0" err="1" smtClean="0"/>
              <a:t>atandatat.sas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4C62-5E89-409C-8C0B-0B9A1CA7701B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1732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Class Exercise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4C62-5E89-409C-8C0B-0B9A1CA7701B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9950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0" dirty="0" smtClean="0"/>
              <a:t> favorite, though it’s not easy to learn.  Run </a:t>
            </a:r>
            <a:r>
              <a:rPr lang="en-US" baseline="0" dirty="0" err="1" smtClean="0"/>
              <a:t>Transpose.sas</a:t>
            </a:r>
            <a:r>
              <a:rPr lang="en-US" baseline="0" dirty="0" smtClean="0"/>
              <a:t>.  ARRAY/DO/OUTPUT/@ can perform similar operations.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4C62-5E89-409C-8C0B-0B9A1CA7701B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9381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Useful, but probably better </a:t>
            </a:r>
            <a:r>
              <a:rPr lang="en-US" dirty="0" err="1" smtClean="0"/>
              <a:t>handeld</a:t>
            </a:r>
            <a:r>
              <a:rPr lang="en-US" dirty="0" smtClean="0"/>
              <a:t> with NODUPKEY, OUT and DUPOUT.  Run </a:t>
            </a:r>
            <a:r>
              <a:rPr lang="en-US" dirty="0" err="1" smtClean="0"/>
              <a:t>FIRSTLAST.sas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4C62-5E89-409C-8C0B-0B9A1CA7701B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171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 </a:t>
            </a:r>
            <a:r>
              <a:rPr lang="en-US" dirty="0" err="1" smtClean="0"/>
              <a:t>SimpleMerge.sas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MatchMerge.sas</a:t>
            </a:r>
            <a:r>
              <a:rPr lang="en-US" baseline="0" dirty="0" smtClean="0"/>
              <a:t>.  Show USC </a:t>
            </a:r>
            <a:r>
              <a:rPr lang="en-US" baseline="0" dirty="0" err="1" smtClean="0"/>
              <a:t>Merge.sas</a:t>
            </a:r>
            <a:r>
              <a:rPr lang="en-US" baseline="0" dirty="0" smtClean="0"/>
              <a:t>.  SQL does not require a common variable.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4C62-5E89-409C-8C0B-0B9A1CA7701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501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One-to-many match merge comes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4C62-5E89-409C-8C0B-0B9A1CA7701B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162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 </a:t>
            </a:r>
            <a:r>
              <a:rPr lang="en-US" dirty="0" err="1" smtClean="0"/>
              <a:t>MergeIn.sas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4C62-5E89-409C-8C0B-0B9A1CA7701B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920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ManytoOne.sas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4C62-5E89-409C-8C0B-0B9A1CA7701B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389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4C62-5E89-409C-8C0B-0B9A1CA7701B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415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 </a:t>
            </a:r>
            <a:r>
              <a:rPr lang="en-US" dirty="0" err="1" smtClean="0"/>
              <a:t>ManytoOne.sas</a:t>
            </a:r>
            <a:r>
              <a:rPr lang="en-US" dirty="0" smtClean="0"/>
              <a:t>, </a:t>
            </a:r>
            <a:r>
              <a:rPr lang="en-US" dirty="0" err="1" smtClean="0"/>
              <a:t>SplitCov.sas</a:t>
            </a:r>
            <a:r>
              <a:rPr lang="en-US" dirty="0" smtClean="0"/>
              <a:t>.  R has better commands now for match merges.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4C62-5E89-409C-8C0B-0B9A1CA7701B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134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F4C62-5E89-409C-8C0B-0B9A1CA7701B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630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E58C2-AE2A-40B5-8ACA-3017E61B47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698170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94A7C-0564-4CE7-9BED-F26F36A98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2835931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D38E1-1975-4FA4-A85F-57BB7C0743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64985"/>
      </p:ext>
    </p:extLst>
  </p:cSld>
  <p:clrMapOvr>
    <a:masterClrMapping/>
  </p:clrMapOvr>
  <p:transition spd="med">
    <p:dissolve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71951-D8ED-4745-879D-2920B783CD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54873"/>
      </p:ext>
    </p:extLst>
  </p:cSld>
  <p:clrMapOvr>
    <a:masterClrMapping/>
  </p:clrMapOvr>
  <p:transition spd="med">
    <p:dissolv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A6834-CD06-4EB0-99DE-E79FADC081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035119"/>
      </p:ext>
    </p:extLst>
  </p:cSld>
  <p:clrMapOvr>
    <a:masterClrMapping/>
  </p:clrMapOvr>
  <p:transition spd="med">
    <p:dissolve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076C4-C9FE-4707-992F-8B8AD392A5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844105"/>
      </p:ext>
    </p:extLst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2421E-88ED-4803-ACAE-C49E0C457B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375709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82F15-85AD-4390-834B-1DA00F851D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108756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05749-0FDB-44DE-A7D0-B74AFF36C1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235294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9E2EF-C4C4-4357-B319-7D9826161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79410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1FCB7-36E7-43C0-8317-5F8078F244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874477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B0B0-BB22-4120-98F8-A6731907C1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816564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A7DAA-1590-47AC-AD0C-65155BCABB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598913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FE813-BC61-40DE-BF2E-8093976BF3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3788382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fld id="{1DA3128B-F6D1-434C-95A3-66552290F8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  <p:sldLayoutId id="2147484052" r:id="rId14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latin typeface="Arial Unicode MS" charset="0"/>
              </a:rPr>
              <a:t>Chapter 6: Modifying and Combining Data Sets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eaLnBrk="1" hangingPunct="1">
              <a:buClrTx/>
              <a:buFont typeface="Wingdings" panose="05000000000000000000" pitchFamily="2" charset="2"/>
              <a:buChar char="§"/>
            </a:pPr>
            <a:r>
              <a:rPr lang="en-US" altLang="en-US" sz="2800" b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The</a:t>
            </a:r>
            <a:r>
              <a:rPr lang="en-US" altLang="en-US" sz="28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SET </a:t>
            </a:r>
            <a:r>
              <a:rPr lang="en-US" altLang="en-US" sz="2800" b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statement is a powerful statement in the</a:t>
            </a:r>
            <a:r>
              <a:rPr lang="en-US" altLang="en-US" sz="28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DATA </a:t>
            </a:r>
            <a:r>
              <a:rPr lang="en-US" altLang="en-US" sz="2800" b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step</a:t>
            </a:r>
            <a:endParaRPr lang="en-US" altLang="en-US" sz="2800" smtClean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DATA newdatasetname;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SET olddatasetname;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..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run;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fld id="{E0258E25-6A41-4F8B-8098-A3800EFD8353}" type="slidenum">
              <a:rPr lang="en-US" altLang="en-US" sz="1200">
                <a:solidFill>
                  <a:srgbClr val="FFFFFF"/>
                </a:solidFill>
                <a:latin typeface="Tahoma" panose="020B0604030504040204" pitchFamily="34" charset="0"/>
              </a:rPr>
              <a:pPr/>
              <a:t>1</a:t>
            </a:fld>
            <a:endParaRPr lang="en-US" alt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alt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alt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alt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Working with merged data</a:t>
            </a:r>
            <a:endParaRPr lang="en-US" altLang="en-US" b="1" dirty="0" smtClean="0">
              <a:effectLst/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Once summary statistics are merged with original data, we can calculate: centered data observations, standardized data observations, or data expressed as a percentage of </a:t>
            </a:r>
            <a:r>
              <a:rPr lang="en-US" altLang="en-US" b="1" dirty="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BY</a:t>
            </a:r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variable sums</a:t>
            </a:r>
          </a:p>
          <a:p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This is done by transforming data through functions involving the summary statistics</a:t>
            </a:r>
          </a:p>
          <a:p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This can be tricky in R too (I used </a:t>
            </a:r>
            <a:r>
              <a:rPr lang="en-US" altLang="en-US" b="1" dirty="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match()</a:t>
            </a:r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twice to make it work)</a:t>
            </a:r>
            <a:endParaRPr lang="en-US" altLang="en-US" b="1" dirty="0" smtClean="0">
              <a:effectLst/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Merging the Grand Total with the Original Data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When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 PROC MEANS 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is used without a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 BY 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statement, you can get the grand total, the grand mean, etc., rather than the BY group variables’ summary statistics</a:t>
            </a:r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Merging without a common variable</a:t>
            </a:r>
            <a:endParaRPr lang="en-US" altLang="en-US" b="1" dirty="0" smtClean="0">
              <a:effectLst/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Merging is more difficult because the original data and summary data do not have a common variable</a:t>
            </a:r>
          </a:p>
          <a:p>
            <a:r>
              <a:rPr lang="en-US" altLang="en-US" sz="2800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We need to trick SAS with the SET command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DATA newdataset;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IF _N_=1 THEN SET summarydataset;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SET olddataset;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 b="1" smtClean="0">
              <a:effectLst/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Using the SET command</a:t>
            </a:r>
            <a:endParaRPr lang="en-US" altLang="en-US" b="1" dirty="0" smtClean="0">
              <a:effectLst/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Variables read from the summary data set with the first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SET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command are retained with all observations</a:t>
            </a:r>
          </a:p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This is a general trick for merging one (or a few) observations with many, where no common variables are present</a:t>
            </a:r>
          </a:p>
        </p:txBody>
      </p:sp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UPDATE statement</a:t>
            </a:r>
            <a:endParaRPr lang="en-US" altLang="en-US" b="1" dirty="0" smtClean="0">
              <a:effectLst/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The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UPDATE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statement is similar to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MERGE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, but is typically used when a data set changes over time—new variables are  added, values of variables are changed for old observations, etc (See Pages 192-193)</a:t>
            </a:r>
          </a:p>
        </p:txBody>
      </p:sp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Data Set Options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We have already seen many of these options incorporated into our earlier examples</a:t>
            </a:r>
          </a:p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System options are specified in the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OPTIONS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statement (they affect SAS’s operation, often its formatting)</a:t>
            </a:r>
          </a:p>
        </p:txBody>
      </p:sp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PROC statement options</a:t>
            </a:r>
            <a:endParaRPr lang="en-US" altLang="en-US" b="1" dirty="0" smtClean="0">
              <a:effectLst/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Statement options affect the running of a step</a:t>
            </a:r>
          </a:p>
          <a:p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NOPRINT</a:t>
            </a:r>
            <a:r>
              <a:rPr lang="en-US" altLang="en-US" sz="2800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is often used when you use a </a:t>
            </a: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</a:t>
            </a:r>
            <a:r>
              <a:rPr lang="en-US" altLang="en-US" sz="2800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to create an output data set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NOPRINT </a:t>
            </a:r>
            <a:r>
              <a:rPr lang="en-US" altLang="en-US" sz="2800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option in</a:t>
            </a: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 PROC MEANS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NOWINDOWS </a:t>
            </a:r>
            <a:r>
              <a:rPr lang="en-US" altLang="en-US" sz="2800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option in</a:t>
            </a: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 PROC REPORT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DATA=.. </a:t>
            </a:r>
            <a:r>
              <a:rPr lang="en-US" altLang="en-US" sz="2800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option in any procedure</a:t>
            </a:r>
          </a:p>
        </p:txBody>
      </p:sp>
    </p:spTree>
  </p:cSld>
  <p:clrMapOvr>
    <a:masterClrMapping/>
  </p:clrMapOvr>
  <p:transition spd="med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Modifying data sets</a:t>
            </a:r>
            <a:endParaRPr lang="en-US" altLang="en-US" b="1" dirty="0" smtClean="0">
              <a:effectLst/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Data set options affect the reading/writing of the data set</a:t>
            </a:r>
          </a:p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We can use these data set options in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DATA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steps (with statements like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DATA, SET, MERGE, UPDATE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)</a:t>
            </a:r>
          </a:p>
        </p:txBody>
      </p:sp>
    </p:spTree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Data set options in PROCs</a:t>
            </a:r>
            <a:endParaRPr lang="en-US" altLang="en-US" b="1" dirty="0" smtClean="0">
              <a:effectLst/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We can use data set options in </a:t>
            </a:r>
            <a:r>
              <a:rPr lang="en-US" altLang="en-US" b="1" dirty="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</a:t>
            </a:r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steps (with </a:t>
            </a:r>
            <a:r>
              <a:rPr lang="en-US" altLang="en-US" b="1" dirty="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DATA=..</a:t>
            </a:r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option)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KEEP = keepvar1..keepvark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DROP=dropvar1..dropvark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RENAME=(</a:t>
            </a:r>
            <a:r>
              <a:rPr lang="en-US" altLang="en-US" b="1" dirty="0" err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oldname</a:t>
            </a:r>
            <a:r>
              <a:rPr lang="en-US" altLang="en-US" b="1" dirty="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=</a:t>
            </a:r>
            <a:r>
              <a:rPr lang="en-US" altLang="en-US" b="1" dirty="0" err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newname</a:t>
            </a:r>
            <a:r>
              <a:rPr lang="en-US" altLang="en-US" b="1" dirty="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FIRSTOBS=</a:t>
            </a:r>
            <a:r>
              <a:rPr lang="en-US" altLang="en-US" b="1" dirty="0" err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firstrownumber</a:t>
            </a:r>
            <a:endParaRPr lang="en-US" altLang="en-US" b="1" dirty="0" smtClean="0">
              <a:effectLst/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Data Set Options in PROCs II</a:t>
            </a:r>
            <a:endParaRPr lang="en-US" altLang="en-US" b="1" dirty="0" smtClean="0">
              <a:effectLst/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We can use data set options in </a:t>
            </a:r>
            <a:r>
              <a:rPr lang="en-US" altLang="en-US" b="1" dirty="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</a:t>
            </a:r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steps (with </a:t>
            </a:r>
            <a:r>
              <a:rPr lang="en-US" altLang="en-US" b="1" dirty="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DATA=..</a:t>
            </a:r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option)</a:t>
            </a:r>
          </a:p>
          <a:p>
            <a:pPr>
              <a:buNone/>
            </a:pPr>
            <a:r>
              <a:rPr lang="en-US" altLang="en-US" b="1" dirty="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OBS=</a:t>
            </a:r>
            <a:r>
              <a:rPr lang="en-US" altLang="en-US" b="1" dirty="0" err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numberobservations</a:t>
            </a:r>
            <a:endParaRPr lang="en-US" altLang="en-US" b="1" dirty="0" smtClean="0">
              <a:effectLst/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WHERE = (logical comparison)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IN=</a:t>
            </a:r>
            <a:r>
              <a:rPr lang="en-US" altLang="en-US" b="1" dirty="0" err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in_variable</a:t>
            </a:r>
            <a:endParaRPr lang="en-US" altLang="en-US" b="1" dirty="0" smtClean="0">
              <a:effectLst/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4958699"/>
      </p:ext>
    </p:extLst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The SET statement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ClrTx/>
              <a:buFont typeface="Wingdings" panose="05000000000000000000" pitchFamily="2" charset="2"/>
              <a:buChar char="§"/>
            </a:pPr>
            <a:r>
              <a:rPr lang="en-US" altLang="en-US" sz="2800" b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Its main use is to read in a previously created SAS data set (either in WORK or another library) to be modified and saved as a new data set</a:t>
            </a:r>
          </a:p>
          <a:p>
            <a:pPr eaLnBrk="1" hangingPunct="1">
              <a:buClrTx/>
              <a:buFont typeface="Wingdings" panose="05000000000000000000" pitchFamily="2" charset="2"/>
              <a:buChar char="§"/>
            </a:pPr>
            <a:r>
              <a:rPr lang="en-US" altLang="en-US" sz="2800" b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We could </a:t>
            </a:r>
            <a:r>
              <a:rPr lang="en-US" altLang="en-US" sz="2800" b="1" i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stack</a:t>
            </a:r>
            <a:r>
              <a:rPr lang="en-US" altLang="en-US" sz="2800" b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(not concatenate) multiple data sets by listing several data sets in the </a:t>
            </a:r>
            <a:r>
              <a:rPr lang="en-US" altLang="en-US" sz="2800" b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SET</a:t>
            </a:r>
            <a:r>
              <a:rPr lang="en-US" altLang="en-US" sz="2800" b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statement</a:t>
            </a:r>
          </a:p>
          <a:p>
            <a:pPr eaLnBrk="1" hangingPunct="1">
              <a:buClrTx/>
              <a:buFont typeface="Wingdings" panose="05000000000000000000" pitchFamily="2" charset="2"/>
              <a:buChar char="§"/>
            </a:pPr>
            <a:r>
              <a:rPr lang="en-US" altLang="en-US" sz="2800" b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If one data set contains variable(s) not included in the other data set(s), the observations from the other sets will have missing values for those variables in the combined data set</a:t>
            </a:r>
          </a:p>
          <a:p>
            <a:endParaRPr lang="en-US" altLang="en-US" smtClean="0">
              <a:effectLst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Creating several data sets with the OUTPUT statement</a:t>
            </a:r>
          </a:p>
        </p:txBody>
      </p:sp>
      <p:sp>
        <p:nvSpPr>
          <p:cNvPr id="37891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A single </a:t>
            </a: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DATA</a:t>
            </a:r>
            <a:r>
              <a:rPr lang="en-US" altLang="en-US" sz="2800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step can create several SAS data sets (this is a trick I don’t use nearly enough)</a:t>
            </a:r>
          </a:p>
          <a:p>
            <a:r>
              <a:rPr lang="en-US" altLang="en-US" sz="2800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The </a:t>
            </a: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DATA</a:t>
            </a:r>
            <a:r>
              <a:rPr lang="en-US" altLang="en-US" sz="2800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line must give multiple data set names</a:t>
            </a:r>
          </a:p>
        </p:txBody>
      </p:sp>
      <p:sp>
        <p:nvSpPr>
          <p:cNvPr id="3789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DATA set1 set2 set3;</a:t>
            </a:r>
          </a:p>
        </p:txBody>
      </p:sp>
    </p:spTree>
  </p:cSld>
  <p:clrMapOvr>
    <a:masterClrMapping/>
  </p:clrMapOvr>
  <p:transition spd="med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Using IF/ELSE</a:t>
            </a:r>
            <a:endParaRPr lang="en-US" altLang="en-US" b="1" dirty="0" smtClean="0">
              <a:effectLst/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The </a:t>
            </a: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OUTPUT </a:t>
            </a:r>
            <a:r>
              <a:rPr lang="en-US" altLang="en-US" sz="2800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statement is ofen used with </a:t>
            </a: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IF-THEN </a:t>
            </a:r>
            <a:r>
              <a:rPr lang="en-US" altLang="en-US" sz="2800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statements or within a </a:t>
            </a: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DO</a:t>
            </a:r>
            <a:r>
              <a:rPr lang="en-US" altLang="en-US" sz="2800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loop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IF..THEN OUTPUT set1;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ELSE OUTPUT set2;</a:t>
            </a:r>
          </a:p>
        </p:txBody>
      </p:sp>
    </p:spTree>
  </p:cSld>
  <p:clrMapOvr>
    <a:masterClrMapping/>
  </p:clrMapOvr>
  <p:transition spd="med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Using OUTPUT to create multiple records</a:t>
            </a:r>
            <a:endParaRPr lang="en-US" altLang="en-US" b="1" dirty="0" smtClean="0">
              <a:effectLst/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The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OUTPUT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statement can also be used to create several observations from one</a:t>
            </a:r>
          </a:p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It transforms “wide” data sets into “long” data sets</a:t>
            </a:r>
          </a:p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It is often used with repeated-measures data (several values observed for each individual)</a:t>
            </a:r>
          </a:p>
        </p:txBody>
      </p:sp>
    </p:spTree>
  </p:cSld>
  <p:clrMapOvr>
    <a:masterClrMapping/>
  </p:clrMapOvr>
  <p:transition spd="med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OUTPUT and DO loops</a:t>
            </a:r>
            <a:endParaRPr lang="en-US" altLang="en-US" b="1" dirty="0" smtClean="0">
              <a:effectLst/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OUTPUT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is also useful for generating function values</a:t>
            </a:r>
          </a:p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Used in a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DO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loop,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OUTPUT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will tell SAS to create an observation </a:t>
            </a:r>
            <a:r>
              <a:rPr lang="en-US" altLang="en-US" b="1" i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at each iteration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of the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DO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loop</a:t>
            </a:r>
          </a:p>
        </p:txBody>
      </p:sp>
    </p:spTree>
  </p:cSld>
  <p:clrMapOvr>
    <a:masterClrMapping/>
  </p:clrMapOvr>
  <p:transition spd="med"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effectLst/>
                <a:ea typeface="ＭＳ Ｐゴシック" panose="020B0600070205080204" pitchFamily="34" charset="-128"/>
              </a:rPr>
              <a:t>Using PROC TRANSPOSE to Flip Observations and Variables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TRANSPOSE DATA=.. OUT=..;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(names the new transposed data set)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BY..;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(identifies variables you </a:t>
            </a:r>
            <a:r>
              <a:rPr lang="en-US" altLang="en-US" b="1" i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don’t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want transposed)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ID..;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(values of this variable will become variable names)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VAR..;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(the values of thse variables will be transposed—placed as rows for each level of the BY variable)</a:t>
            </a:r>
          </a:p>
        </p:txBody>
      </p:sp>
    </p:spTree>
  </p:cSld>
  <p:clrMapOvr>
    <a:masterClrMapping/>
  </p:clrMapOvr>
  <p:transition spd="med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effectLst/>
                <a:ea typeface="ＭＳ Ｐゴシック" panose="020B0600070205080204" pitchFamily="34" charset="-128"/>
              </a:rPr>
              <a:t>PROC </a:t>
            </a:r>
            <a:r>
              <a:rPr lang="en-US" altLang="en-US" dirty="0" smtClean="0">
                <a:effectLst/>
                <a:ea typeface="ＭＳ Ｐゴシック" panose="020B0600070205080204" pitchFamily="34" charset="-128"/>
              </a:rPr>
              <a:t>TRANSPOSE </a:t>
            </a:r>
            <a:r>
              <a:rPr lang="en-US" altLang="en-US" dirty="0" smtClean="0">
                <a:effectLst/>
                <a:ea typeface="ＭＳ Ｐゴシック" panose="020B0600070205080204" pitchFamily="34" charset="-128"/>
              </a:rPr>
              <a:t>options</a:t>
            </a:r>
            <a:endParaRPr lang="en-US" altLang="en-US" dirty="0" smtClean="0">
              <a:effectLst/>
              <a:ea typeface="ＭＳ Ｐゴシック" panose="020B0600070205080204" pitchFamily="34" charset="-128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We must first sort by the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BY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variable</a:t>
            </a:r>
          </a:p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Note: If the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ID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statement is missing, the newly created variables will have default names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col1, col2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, etc.</a:t>
            </a:r>
          </a:p>
          <a:p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TRANSPOSE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is handy for converting “wide” data files into “long” data files (or vice versa), especially with longitudinal data</a:t>
            </a:r>
          </a:p>
        </p:txBody>
      </p:sp>
    </p:spTree>
  </p:cSld>
  <p:clrMapOvr>
    <a:masterClrMapping/>
  </p:clrMapOvr>
  <p:transition spd="med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effectLst/>
                <a:ea typeface="ＭＳ Ｐゴシック" panose="020B0600070205080204" pitchFamily="34" charset="-128"/>
              </a:rPr>
              <a:t>Automatic Variables in SAS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During the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DATA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step, SAS creates temporary “automatic” variables.  These are not typically saved as part of the data set, but they can be used in the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DATA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step</a:t>
            </a:r>
          </a:p>
          <a:p>
            <a:endParaRPr lang="en-US" altLang="en-US" b="1" smtClean="0">
              <a:effectLst/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effectLst/>
                <a:ea typeface="ＭＳ Ｐゴシック" panose="020B0600070205080204" pitchFamily="34" charset="-128"/>
              </a:rPr>
              <a:t>Track records and errors</a:t>
            </a:r>
            <a:endParaRPr lang="en-US" altLang="en-US" dirty="0" smtClean="0">
              <a:effectLst/>
              <a:ea typeface="ＭＳ Ｐゴシック" panose="020B0600070205080204" pitchFamily="34" charset="-128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_N_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keeps track of the number of times SAS has looped through the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DATA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step (i.e., the number of observations that have been read)</a:t>
            </a:r>
          </a:p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It may be different from “obs #” if data has been “subsetted”</a:t>
            </a:r>
          </a:p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The automatic variable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_ERROR_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is binary; 1 if observation has an error, 0 otherwise</a:t>
            </a:r>
          </a:p>
        </p:txBody>
      </p:sp>
    </p:spTree>
  </p:cSld>
  <p:clrMapOvr>
    <a:masterClrMapping/>
  </p:clrMapOvr>
  <p:transition spd="med"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effectLst/>
                <a:ea typeface="ＭＳ Ｐゴシック" panose="020B0600070205080204" pitchFamily="34" charset="-128"/>
              </a:rPr>
              <a:t>FIRST. 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a</a:t>
            </a:r>
            <a:r>
              <a:rPr lang="en-US" altLang="en-US" dirty="0" smtClean="0">
                <a:effectLst/>
                <a:ea typeface="ＭＳ Ｐゴシック" panose="020B0600070205080204" pitchFamily="34" charset="-128"/>
              </a:rPr>
              <a:t>nd LAST.</a:t>
            </a:r>
            <a:endParaRPr lang="en-US" altLang="en-US" dirty="0" smtClean="0">
              <a:effectLst/>
              <a:ea typeface="ＭＳ Ｐゴシック" panose="020B0600070205080204" pitchFamily="34" charset="-128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FIRST.groupvariable 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is 1 for the first observation with a new value for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 groupvariable; 0 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otherwise</a:t>
            </a:r>
          </a:p>
          <a:p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LAST.groupvariable 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is 1 for the first observation with a new value for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 groupvariable; 0 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otherwise</a:t>
            </a:r>
          </a:p>
        </p:txBody>
      </p:sp>
    </p:spTree>
  </p:cSld>
  <p:clrMapOvr>
    <a:masterClrMapping/>
  </p:clrMapOvr>
  <p:transition spd="med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effectLst/>
                <a:ea typeface="ＭＳ Ｐゴシック" panose="020B0600070205080204" pitchFamily="34" charset="-128"/>
              </a:rPr>
              <a:t>Sorting with FIRST. 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a</a:t>
            </a:r>
            <a:r>
              <a:rPr lang="en-US" altLang="en-US" smtClean="0">
                <a:effectLst/>
                <a:ea typeface="ＭＳ Ｐゴシック" panose="020B0600070205080204" pitchFamily="34" charset="-128"/>
              </a:rPr>
              <a:t>nd LAST.</a:t>
            </a:r>
            <a:endParaRPr lang="en-US" altLang="en-US" dirty="0" smtClean="0">
              <a:effectLst/>
              <a:ea typeface="ＭＳ Ｐゴシック" panose="020B0600070205080204" pitchFamily="34" charset="-128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These commands can be useful for picking out the highest or lowest values for each level of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groupvariable</a:t>
            </a:r>
            <a:endParaRPr lang="en-US" altLang="en-US" b="1" smtClean="0">
              <a:effectLst/>
              <a:latin typeface="Arial Unicode MS" panose="020B0604020202020204" pitchFamily="34" charset="-128"/>
              <a:ea typeface="ＭＳ Ｐゴシック" panose="020B060007020508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Sort by the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groupvariable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, then use a subsetting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IF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along with a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BY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statement to save only the first or last occurrences for each level of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groupvariable</a:t>
            </a: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Sorted data with SET</a:t>
            </a:r>
            <a:endParaRPr lang="en-US" altLang="en-US" b="1" dirty="0" smtClean="0">
              <a:effectLst/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If input data sets are sorted by a specific variable, stacking them may not preserve the sorting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To preserve the sorting, we can </a:t>
            </a:r>
            <a:r>
              <a:rPr lang="en-US" altLang="en-US" b="1" i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interleave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the data sets with a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BY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statement (but we must sort all data sets first)</a:t>
            </a: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Merging Data Sets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When observations in two or more data sets are connected by having at least one common variable, it is possible to merge the data sets together</a:t>
            </a:r>
            <a:endParaRPr lang="en-US" altLang="en-US" sz="2800" b="1" smtClean="0">
              <a:effectLst/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2253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DATA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combineddataname;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MERGE dataset1.. datasetk;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BY common_variable;</a:t>
            </a:r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Merge considerations</a:t>
            </a:r>
            <a:endParaRPr lang="en-US" altLang="en-US" b="1" dirty="0" smtClean="0">
              <a:effectLst/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Note: If the data sets have identically named variables (other than the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BY 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variable), then the merged data will contain only the values from the </a:t>
            </a:r>
            <a:r>
              <a:rPr lang="en-US" altLang="en-US" b="1" i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last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data set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All data sets need to be sorted by the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BY 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variable before they can be merged</a:t>
            </a:r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Other types of merges</a:t>
            </a:r>
            <a:endParaRPr lang="en-US" altLang="en-US" b="1" dirty="0" smtClean="0">
              <a:effectLst/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We can also merge each observation in a smaller data set with several observations from a larger data set (one-to-many match-merge)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MERGE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without a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BY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statement saves the input data side-by-side (compare to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SET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command)</a:t>
            </a: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Tracking data with IN</a:t>
            </a:r>
            <a:endParaRPr lang="en-US" altLang="en-US" b="1" dirty="0" smtClean="0">
              <a:effectLst/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The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IN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option is typically used to track which data set an observation in a combined data set came from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Variables in the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IN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option only exist during that data step, but can be used to create other variables</a:t>
            </a:r>
          </a:p>
          <a:p>
            <a:endParaRPr lang="en-US" altLang="en-US" smtClean="0">
              <a:effectLst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Merging Summary Statistics and Data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Often we want to merge summary statistics (either statistics for entire data set or often for groups within the data set) with the observations themselves)</a:t>
            </a:r>
          </a:p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First calculate the summary statistics using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MEANS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(after sorting if necessary)</a:t>
            </a:r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Output and merge</a:t>
            </a:r>
            <a:endParaRPr lang="en-US" altLang="en-US" b="1" dirty="0" smtClean="0">
              <a:effectLst/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Output the summary statistics to another data set with an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OUTPUT 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statement</a:t>
            </a:r>
          </a:p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Give the statistics meaningful names in this output data set</a:t>
            </a:r>
          </a:p>
          <a:p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Use a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MERGE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statement to combine the original data with the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OUTPUT</a:t>
            </a:r>
            <a:r>
              <a:rPr lang="en-US" altLang="en-US" b="1" smtClean="0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data from </a:t>
            </a:r>
            <a:r>
              <a:rPr lang="en-US" altLang="en-US" b="1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MEANS</a:t>
            </a:r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35480</TotalTime>
  <Words>1501</Words>
  <Application>Microsoft Office PowerPoint</Application>
  <PresentationFormat>On-screen Show (4:3)</PresentationFormat>
  <Paragraphs>156</Paragraphs>
  <Slides>29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 Unicode MS</vt:lpstr>
      <vt:lpstr>ＭＳ Ｐゴシック</vt:lpstr>
      <vt:lpstr>Arial Black</vt:lpstr>
      <vt:lpstr>Courier New</vt:lpstr>
      <vt:lpstr>Tahoma</vt:lpstr>
      <vt:lpstr>Times New Roman</vt:lpstr>
      <vt:lpstr>Wingdings</vt:lpstr>
      <vt:lpstr>Theme1</vt:lpstr>
      <vt:lpstr>Chapter 6: Modifying and Combining Data Sets</vt:lpstr>
      <vt:lpstr>The SET statement</vt:lpstr>
      <vt:lpstr>Sorted data with SET</vt:lpstr>
      <vt:lpstr>Merging Data Sets</vt:lpstr>
      <vt:lpstr>Merge considerations</vt:lpstr>
      <vt:lpstr>Other types of merges</vt:lpstr>
      <vt:lpstr>Tracking data with IN</vt:lpstr>
      <vt:lpstr>Merging Summary Statistics and Data</vt:lpstr>
      <vt:lpstr>Output and merge</vt:lpstr>
      <vt:lpstr>Working with merged data</vt:lpstr>
      <vt:lpstr>Merging the Grand Total with the Original Data</vt:lpstr>
      <vt:lpstr>Merging without a common variable</vt:lpstr>
      <vt:lpstr>Using the SET command</vt:lpstr>
      <vt:lpstr>UPDATE statement</vt:lpstr>
      <vt:lpstr>Data Set Options</vt:lpstr>
      <vt:lpstr>PROC statement options</vt:lpstr>
      <vt:lpstr>Modifying data sets</vt:lpstr>
      <vt:lpstr>Data set options in PROCs</vt:lpstr>
      <vt:lpstr>Data Set Options in PROCs II</vt:lpstr>
      <vt:lpstr>Creating several data sets with the OUTPUT statement</vt:lpstr>
      <vt:lpstr>Using IF/ELSE</vt:lpstr>
      <vt:lpstr>Using OUTPUT to create multiple records</vt:lpstr>
      <vt:lpstr>OUTPUT and DO loops</vt:lpstr>
      <vt:lpstr>Using PROC TRANSPOSE to Flip Observations and Variables</vt:lpstr>
      <vt:lpstr>PROC TRANSPOSE options</vt:lpstr>
      <vt:lpstr>Automatic Variables in SAS</vt:lpstr>
      <vt:lpstr>Track records and errors</vt:lpstr>
      <vt:lpstr>FIRST. and LAST.</vt:lpstr>
      <vt:lpstr>Sorting with FIRST. and LAST.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 John</cp:lastModifiedBy>
  <cp:revision>226</cp:revision>
  <cp:lastPrinted>2017-10-30T17:27:43Z</cp:lastPrinted>
  <dcterms:created xsi:type="dcterms:W3CDTF">2011-11-03T13:04:11Z</dcterms:created>
  <dcterms:modified xsi:type="dcterms:W3CDTF">2017-10-31T13:47:15Z</dcterms:modified>
</cp:coreProperties>
</file>