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304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305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anose="020B0A040201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103" d="100"/>
          <a:sy n="103" d="100"/>
        </p:scale>
        <p:origin x="17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BF9DFB2F-2341-4BBF-8FDF-C945C959D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1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5CC78ED5-4A50-46C6-9FC6-E96E5A37E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41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6588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31774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9766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63547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0984F95-0EAB-4CBF-A569-E17FBC5EEDB0}" type="slidenum">
              <a:rPr lang="en-US" sz="1200">
                <a:latin typeface="Arial Unicode MS" panose="020B0604020202020204" pitchFamily="34" charset="-128"/>
              </a:rPr>
              <a:pPr>
                <a:defRPr/>
              </a:pPr>
              <a:t>1</a:t>
            </a:fld>
            <a:endParaRPr lang="en-US" sz="1200">
              <a:latin typeface="Arial Unicode MS" panose="020B0604020202020204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We skim PROC MEANS and PROC FREQ; we may return to PROC TABULATE and PROC REPORT at the end of class.</a:t>
            </a:r>
          </a:p>
        </p:txBody>
      </p:sp>
    </p:spTree>
    <p:extLst>
      <p:ext uri="{BB962C8B-B14F-4D97-AF65-F5344CB8AC3E}">
        <p14:creationId xmlns:p14="http://schemas.microsoft.com/office/powerpoint/2010/main" val="750658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(OBS=n) is really useful, though the syntax is hard to remember.  Plot17lidar.txt</a:t>
            </a:r>
            <a:r>
              <a:rPr lang="en-US" baseline="0" dirty="0"/>
              <a:t> is comma-delimited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0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pact.sas</a:t>
            </a:r>
            <a:r>
              <a:rPr lang="en-US" baseline="0" dirty="0"/>
              <a:t>  We’ve seen some of this already with </a:t>
            </a:r>
            <a:r>
              <a:rPr lang="en-US" baseline="0" dirty="0" err="1"/>
              <a:t>date.sas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79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Saw</a:t>
            </a:r>
            <a:r>
              <a:rPr lang="en-US" baseline="0" dirty="0"/>
              <a:t> PUT already in </a:t>
            </a:r>
            <a:r>
              <a:rPr lang="en-US" baseline="0" dirty="0" err="1"/>
              <a:t>date.sas</a:t>
            </a:r>
            <a:r>
              <a:rPr lang="en-US" baseline="0" dirty="0"/>
              <a:t>. </a:t>
            </a:r>
            <a:r>
              <a:rPr lang="en-US" dirty="0"/>
              <a:t>Show part of </a:t>
            </a:r>
            <a:r>
              <a:rPr lang="en-US" dirty="0" err="1"/>
              <a:t>Assoc.sas</a:t>
            </a:r>
            <a:r>
              <a:rPr lang="en-US" dirty="0"/>
              <a:t> (PROC FREQ</a:t>
            </a:r>
            <a:r>
              <a:rPr lang="en-US" baseline="0" dirty="0"/>
              <a:t> code).  Class Exercise 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8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freqgroup.sas</a:t>
            </a:r>
            <a:r>
              <a:rPr lang="en-US" baseline="0" dirty="0"/>
              <a:t> to see how to “convert” a numerical range to factor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16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Saw</a:t>
            </a:r>
            <a:r>
              <a:rPr lang="en-US" baseline="0" dirty="0"/>
              <a:t> PUT already in </a:t>
            </a:r>
            <a:r>
              <a:rPr lang="en-US" baseline="0" dirty="0" err="1"/>
              <a:t>date.sas</a:t>
            </a:r>
            <a:r>
              <a:rPr lang="en-US" baseline="0" dirty="0"/>
              <a:t>. </a:t>
            </a:r>
            <a:r>
              <a:rPr lang="en-US" dirty="0"/>
              <a:t>Show part of </a:t>
            </a:r>
            <a:r>
              <a:rPr lang="en-US" dirty="0" err="1"/>
              <a:t>Assoc.sas</a:t>
            </a:r>
            <a:r>
              <a:rPr lang="en-US" dirty="0"/>
              <a:t> (PROC FREQ</a:t>
            </a:r>
            <a:r>
              <a:rPr lang="en-US" baseline="0" dirty="0"/>
              <a:t> code).  Class Exercise 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7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Covered in Class Exercise 8.  I’ve done this already in</a:t>
            </a:r>
            <a:r>
              <a:rPr lang="en-US" baseline="0" dirty="0"/>
              <a:t> </a:t>
            </a:r>
            <a:r>
              <a:rPr lang="en-US" baseline="0" dirty="0" err="1"/>
              <a:t>date.sas</a:t>
            </a:r>
            <a:r>
              <a:rPr lang="en-US" baseline="0" dirty="0"/>
              <a:t>.  You also have the option of exporting to Excel instead.  The PRINT option allows you to include carriage returns and </a:t>
            </a:r>
            <a:r>
              <a:rPr lang="en-US" baseline="0"/>
              <a:t>page breaks.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5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</a:t>
            </a:r>
            <a:r>
              <a:rPr lang="en-US" dirty="0" err="1"/>
              <a:t>meandemo.sas</a:t>
            </a:r>
            <a:r>
              <a:rPr lang="en-US" dirty="0"/>
              <a:t> (includes sort)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27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CLASS statement is under-used.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95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Finish </a:t>
            </a:r>
            <a:r>
              <a:rPr lang="en-US" dirty="0" err="1"/>
              <a:t>assoc.sas</a:t>
            </a:r>
            <a:r>
              <a:rPr lang="en-US" dirty="0"/>
              <a:t>.  Run </a:t>
            </a:r>
            <a:r>
              <a:rPr lang="en-US" dirty="0" err="1"/>
              <a:t>freqgroup.sas</a:t>
            </a:r>
            <a:r>
              <a:rPr lang="en-US" dirty="0"/>
              <a:t> (convert</a:t>
            </a:r>
            <a:r>
              <a:rPr lang="en-US" baseline="0" dirty="0"/>
              <a:t> continuous data to factors)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0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Pivot</a:t>
            </a:r>
            <a:r>
              <a:rPr lang="en-US" baseline="0" dirty="0"/>
              <a:t> Table in Excel.  Run </a:t>
            </a:r>
            <a:r>
              <a:rPr lang="en-US" baseline="0" dirty="0" err="1"/>
              <a:t>simple.sas</a:t>
            </a:r>
            <a:r>
              <a:rPr lang="en-US" baseline="0" dirty="0"/>
              <a:t> (ignore error message).  Don Edwards borrowed from text, but tweaked margins and format.  Work is needed to clean up row and </a:t>
            </a:r>
            <a:r>
              <a:rPr lang="en-US" baseline="0"/>
              <a:t>column headers.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5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Artists.sas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should become</a:t>
            </a:r>
            <a:r>
              <a:rPr lang="en-US" baseline="0" dirty="0"/>
              <a:t> a habit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47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a good practice to follow every TITLE “</a:t>
            </a:r>
            <a:r>
              <a:rPr lang="en-US" dirty="0" err="1"/>
              <a:t>titlename</a:t>
            </a:r>
            <a:r>
              <a:rPr lang="en-US" dirty="0"/>
              <a:t>” command with TITLE;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7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is useful,</a:t>
            </a:r>
            <a:r>
              <a:rPr lang="en-US" baseline="0" dirty="0"/>
              <a:t> though it took a while to become part of my regular toolbox.  It’s more efficient than a </a:t>
            </a:r>
            <a:r>
              <a:rPr lang="en-US" baseline="0" dirty="0" err="1"/>
              <a:t>subsetting</a:t>
            </a:r>
            <a:r>
              <a:rPr lang="en-US" baseline="0" dirty="0"/>
              <a:t> IF, though IF is more versatile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5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first part of </a:t>
            </a:r>
            <a:r>
              <a:rPr lang="en-US" dirty="0" err="1"/>
              <a:t>meandemo.sas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63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</a:t>
            </a:r>
            <a:r>
              <a:rPr lang="en-US" dirty="0" err="1"/>
              <a:t>EdistoArima.sas</a:t>
            </a:r>
            <a:r>
              <a:rPr lang="en-US" dirty="0"/>
              <a:t>, </a:t>
            </a:r>
            <a:r>
              <a:rPr lang="en-US" dirty="0" err="1"/>
              <a:t>Lidar.sas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09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ASS-KEY,</a:t>
            </a:r>
            <a:r>
              <a:rPr lang="en-US" baseline="0" dirty="0"/>
              <a:t> EB-SEE-DIK.  Linguistic order removes case—I didn’t need (STRENGTH=PRIMARY).  Run </a:t>
            </a:r>
            <a:r>
              <a:rPr lang="en-US" baseline="0"/>
              <a:t>char_order.sas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72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Covered already</a:t>
            </a:r>
            <a:r>
              <a:rPr lang="en-US" baseline="0" dirty="0"/>
              <a:t> in </a:t>
            </a:r>
            <a:r>
              <a:rPr lang="en-US" baseline="0" dirty="0" err="1"/>
              <a:t>artists.sas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C78ED5-4A50-46C6-9FC6-E96E5A37E3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4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A999-252A-41B0-A7A6-52BB88453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47136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B48D3-F50B-438F-887B-2B1F6D079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28194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99A3-4399-48F8-82E3-85B33B9AF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58662"/>
      </p:ext>
    </p:extLst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D2D5-4A3C-4435-B403-677A6A132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00298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F6C55-2AEF-48B7-8B03-A1FEA56ED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95021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69E59-1387-4BF9-83DF-7CDB55331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88629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FC7A-228F-48A7-A293-7EC40771E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69613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EFF45-CBBD-4832-B3E7-6F8F2802C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29999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363DE-3F80-459A-B5DE-D7A1C566E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11728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6D9C-3663-416C-92BB-89A1F96CD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560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24DD-F4E6-4B86-A3B3-F8F33493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80513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4D0DB-7EA5-4050-9658-2DED6CCDD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13264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501C-FBA2-433A-A0AE-1BE44B865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9980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D344-FF68-439C-A7BD-3D10B7C45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53363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62963B67-CABA-48B1-907B-E854B756F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  <p:sldLayoutId id="2147484080" r:id="rId14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 Unicode MS" charset="0"/>
              </a:rPr>
              <a:t>Chapter 4: Sorting, Printing, Summarizing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sz="2800" b="1" dirty="0">
                <a:latin typeface="Courier New" charset="0"/>
              </a:rPr>
              <a:t>PROC</a:t>
            </a:r>
            <a:r>
              <a:rPr lang="en-US" sz="2800" dirty="0">
                <a:latin typeface="Arial Unicode MS" charset="0"/>
              </a:rPr>
              <a:t> statements have required statements </a:t>
            </a:r>
            <a:r>
              <a:rPr lang="en-US" sz="2800">
                <a:latin typeface="Arial Unicode MS" charset="0"/>
              </a:rPr>
              <a:t>and optional </a:t>
            </a:r>
            <a:r>
              <a:rPr lang="en-US" sz="2800" dirty="0">
                <a:latin typeface="Arial Unicode MS" charset="0"/>
              </a:rPr>
              <a:t>statements</a:t>
            </a:r>
          </a:p>
          <a:p>
            <a:pPr eaLnBrk="1" hangingPunct="1">
              <a:buClrTx/>
              <a:buFont typeface="Wingdings" charset="2"/>
              <a:buChar char="§"/>
              <a:defRPr/>
            </a:pPr>
            <a:r>
              <a:rPr lang="en-US" sz="2800" dirty="0">
                <a:latin typeface="Arial Unicode MS" charset="0"/>
              </a:rPr>
              <a:t>The </a:t>
            </a:r>
            <a:r>
              <a:rPr lang="en-US" sz="2800" b="1" dirty="0">
                <a:latin typeface="Courier New" charset="0"/>
              </a:rPr>
              <a:t>DATA</a:t>
            </a:r>
            <a:r>
              <a:rPr lang="en-US" sz="2800" dirty="0">
                <a:latin typeface="Courier New" charset="0"/>
              </a:rPr>
              <a:t> </a:t>
            </a:r>
            <a:r>
              <a:rPr lang="en-US" sz="2800" dirty="0">
                <a:latin typeface="Arial Unicode MS" charset="0"/>
              </a:rPr>
              <a:t>statement is optional; it specifies which SAS data set to use.  The default is to use the most recently created data set.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</a:t>
            </a:r>
            <a:r>
              <a:rPr lang="en-US" altLang="en-US" sz="2800" b="1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procname</a:t>
            </a:r>
            <a:r>
              <a:rPr lang="en-US" alt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DATA=..;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1CB72C62-1348-4ED9-AAA8-D35AC7732A6F}" type="slidenum">
              <a:rPr lang="en-US" sz="1200" smtClean="0">
                <a:solidFill>
                  <a:srgbClr val="FFFFFF"/>
                </a:solidFill>
                <a:latin typeface="Tahoma" panose="020B0604030504040204" pitchFamily="34" charset="0"/>
              </a:rPr>
              <a:pPr>
                <a:defRPr/>
              </a:pPr>
              <a:t>1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Fall 2011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John Grego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Sorting on multiple variables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With one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variable, the data are sorted by the values of that variable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With more than one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variable, observations are sorted by the first variable, then the second variable within the first, etc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Sorting options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By default, this sorts in </a:t>
            </a:r>
            <a:r>
              <a:rPr lang="en-US" altLang="en-US" i="1">
                <a:effectLst/>
                <a:ea typeface="ＭＳ Ｐゴシック" panose="020B0600070205080204" pitchFamily="34" charset="-128"/>
              </a:rPr>
              <a:t>ascending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order.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To sort in descending order, enter the keyword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DESCENDING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ffectLst/>
                <a:ea typeface="ＭＳ Ｐゴシック" panose="020B0600070205080204" pitchFamily="34" charset="-128"/>
              </a:rPr>
              <a:t>before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the appropriate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variable. </a:t>
            </a:r>
          </a:p>
          <a:p>
            <a:pPr marL="990600" lvl="1" indent="-533400">
              <a:buClrTx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Missing values are considered “low”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You can eliminate duplicate observations in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variables with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NODUPKEY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option.  This can be useful for procedures that have difficulty with “ties”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Sorting Character 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Dissimilar character data (numeric, case) can be sorted in ASCII, EBCDIC and linguistic order using SORTSEQ=</a:t>
            </a:r>
          </a:p>
          <a:p>
            <a:pPr marL="609600" indent="-609600"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Numeric characters can be ordered as numbers (1,2,10,20) rather than characters (1,10,2,20) using (NUMERIC_COLLATION=ON) in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linguistic sorting.</a:t>
            </a:r>
            <a:endParaRPr lang="en-US" altLang="en-US" dirty="0">
              <a:effectLst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3666257"/>
      </p:ext>
    </p:extLst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Printing Data with PROC PRINT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PRINT</a:t>
            </a:r>
            <a:r>
              <a:rPr lang="en-US" altLang="en-US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prints data sets to the output window.  We’ve already seen </a:t>
            </a: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PRINT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many times, but it has some useful options</a:t>
            </a:r>
          </a:p>
          <a:p>
            <a:pPr lvl="1">
              <a:buClrTx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NOOBS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suppresses printing of observation numbers</a:t>
            </a:r>
          </a:p>
          <a:p>
            <a:pPr lvl="1">
              <a:buClrTx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LABEL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prints labels (if defined) instead of variable names</a:t>
            </a:r>
          </a:p>
          <a:p>
            <a:pPr lvl="1">
              <a:buClrTx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These appear in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PRINT</a:t>
            </a:r>
            <a:r>
              <a:rPr lang="en-US" altLang="en-US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statement</a:t>
            </a: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PROC PRINT options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Various optional statements can follow the initial line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 varname</a:t>
            </a:r>
            <a:r>
              <a:rPr lang="en-US" altLang="en-US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prints data separately for each value of a specified variable—data need to be sorted by that variable first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ID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var1 var2</a:t>
            </a:r>
            <a:r>
              <a:rPr lang="en-US" altLang="en-US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puts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var1</a:t>
            </a:r>
            <a:r>
              <a:rPr lang="en-US" altLang="en-US" b="1">
                <a:effectLst/>
                <a:ea typeface="ＭＳ Ｐゴシック" panose="020B0600070205080204" pitchFamily="34" charset="-128"/>
              </a:rPr>
              <a:t>,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var2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, etc at left of page instead of observation numbers</a:t>
            </a: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More PROC PRINT options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(OBS=n)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appears as an argument in the DATA option for the main PROC PRINT statement.  It prints the first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variables in a data set.  </a:t>
            </a:r>
            <a:r>
              <a:rPr lang="en-US" altLang="en-US" dirty="0" err="1">
                <a:effectLst/>
                <a:ea typeface="ＭＳ Ｐゴシック" panose="020B0600070205080204" pitchFamily="34" charset="-128"/>
              </a:rPr>
              <a:t>Superceded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somewhat by the ability to inspect a data sheet, but still good for detecting anomalies in variable names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VAR var1 var2 var3..</a:t>
            </a:r>
            <a:r>
              <a:rPr lang="en-US" altLang="en-US" b="1" dirty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tells SAS which variables to print and in what order (by default, all variables are printed)</a:t>
            </a: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FORMAT Statement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>
                <a:effectLst/>
                <a:ea typeface="ＭＳ Ｐゴシック" panose="020B0600070205080204" pitchFamily="34" charset="-128"/>
              </a:rPr>
              <a:t>You can specify the format in which your data is printed with a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FORMAT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statement in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PRINT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>
                <a:effectLst/>
                <a:ea typeface="ＭＳ Ｐゴシック" panose="020B0600070205080204" pitchFamily="34" charset="-128"/>
              </a:rPr>
              <a:t>We’ve seen several formats for dates.  Monetary values can be written with dollar signs: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DOLLAR8.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DOLLAR8.2</a:t>
            </a: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FORMAT statement options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Scientific notation: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E8.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Other formats are given on pp. 106-107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Used in the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step, 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FORMAT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sets the format permanently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Used in a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step,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FORMAT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only works for that procedure</a:t>
            </a: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PROC FORMAT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With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FORMAT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, you can create your own formats—good for printing coded data in a way that’s easy to read.  </a:t>
            </a: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PROC FORMAT for grouping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FORMAT</a:t>
            </a:r>
            <a:r>
              <a:rPr lang="en-US" altLang="en-US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is particularly useful for output from procedures that rely heavily on nominal or ordinal data (e.g.,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FREQ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).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SPSS-X is the gold standard for labeling formats.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Specify the name of your created format after the keyword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VALUE</a:t>
            </a:r>
          </a:p>
          <a:p>
            <a:endParaRPr lang="en-US" altLang="en-US">
              <a:effectLst/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BY Variable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 varname.. </a:t>
            </a: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is a common option</a:t>
            </a:r>
          </a:p>
          <a:p>
            <a:pPr lvl="1">
              <a:buClrTx/>
            </a:pP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It tells SAS to do analyses separately for each value of the specified variable</a:t>
            </a:r>
          </a:p>
          <a:p>
            <a:pPr lvl="1">
              <a:buClrTx/>
            </a:pP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In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SORT</a:t>
            </a: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,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statement is required</a:t>
            </a:r>
          </a:p>
          <a:p>
            <a:pPr lvl="1">
              <a:buClrTx/>
            </a:pP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You must sort the data before using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latin typeface="Arial Unicode MS" panose="020B0604020202020204" pitchFamily="34" charset="-128"/>
                <a:ea typeface="ＭＳ Ｐゴシック" panose="020B0600070205080204" pitchFamily="34" charset="-128"/>
              </a:rPr>
              <a:t> option in other procedures</a:t>
            </a:r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PUT statement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Use of the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PUT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statement is similar to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PRINT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, but it is used for writing data to a raw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data file</a:t>
            </a:r>
            <a:endParaRPr lang="en-US" altLang="en-US" dirty="0">
              <a:effectLst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838047"/>
      </p:ext>
    </p:extLst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Simple Custom Data sets with FILE and PUT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FILE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is the reverse of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INFILE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: it prints to an external file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PUT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(opposite of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INPUT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) specifies exactly what is printed to that file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PUT _PAGE_;</a:t>
            </a:r>
            <a:r>
              <a:rPr lang="en-US" altLang="en-US" sz="2800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skips to the next page after each report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FILE ‘filename’ PRINT;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PUT ..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..;</a:t>
            </a:r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PUT options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>
                <a:effectLst/>
                <a:ea typeface="ＭＳ Ｐゴシック" panose="020B0600070205080204" pitchFamily="34" charset="-128"/>
              </a:rPr>
              <a:t>Spacing options for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PUT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are the same as those for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INPUT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@n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—moves to position 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+n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—skips n spaces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/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-- skips to next line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#n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—skips to nth line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@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--holds current line</a:t>
            </a: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Printing data to the Log window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PUT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can put variable values and text in specified locations.  The format is specified the same way as with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FORMAT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statement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If no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FILE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statement is given, the report is printed to the Log window</a:t>
            </a:r>
          </a:p>
        </p:txBody>
      </p:sp>
    </p:spTree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Summary Statistics with PROC MEANS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MEANS</a:t>
            </a:r>
            <a:r>
              <a:rPr lang="en-US" altLang="en-US" b="1" dirty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can give a variety of summary statistics for each variable.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By default, SAS computes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n, mean, </a:t>
            </a:r>
            <a:r>
              <a:rPr lang="en-US" altLang="en-US" b="1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stddev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, min, max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You can specify others: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median, </a:t>
            </a:r>
            <a:r>
              <a:rPr lang="en-US" altLang="en-US" b="1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nmiss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, range, sum</a:t>
            </a:r>
            <a:r>
              <a:rPr lang="en-US" altLang="en-US" b="1" dirty="0">
                <a:effectLst/>
                <a:ea typeface="ＭＳ Ｐゴシック" panose="020B0600070205080204" pitchFamily="34" charset="-128"/>
              </a:rPr>
              <a:t>, </a:t>
            </a:r>
            <a:r>
              <a:rPr lang="en-US" altLang="en-US" dirty="0" err="1">
                <a:effectLst/>
                <a:ea typeface="ＭＳ Ｐゴシック" panose="020B0600070205080204" pitchFamily="34" charset="-128"/>
              </a:rPr>
              <a:t>etc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(see list on page 112)</a:t>
            </a:r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PROC MEANS options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Optional statements</a:t>
            </a:r>
          </a:p>
          <a:p>
            <a:pPr lvl="1">
              <a:buClrTx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calculates summary statistics for each level of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variable—data must be sorted first</a:t>
            </a:r>
          </a:p>
          <a:p>
            <a:pPr lvl="1">
              <a:buClrTx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is similar to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, but the data does not need to be sorted</a:t>
            </a:r>
          </a:p>
          <a:p>
            <a:pPr lvl="1">
              <a:buClrTx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VAR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tells SAS specifically for which variables to calculate summary statistics (the default is to use all </a:t>
            </a:r>
            <a:r>
              <a:rPr lang="en-US" altLang="en-US" i="1">
                <a:effectLst/>
                <a:ea typeface="ＭＳ Ｐゴシック" panose="020B0600070205080204" pitchFamily="34" charset="-128"/>
              </a:rPr>
              <a:t>numeric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variables</a:t>
            </a:r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Outputting Summary Statistics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>
                <a:effectLst/>
                <a:ea typeface="ＭＳ Ｐゴシック" panose="020B0600070205080204" pitchFamily="34" charset="-128"/>
              </a:rPr>
              <a:t>You can write the summary statistics to another SAS data set using an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</a:t>
            </a:r>
            <a:r>
              <a:rPr lang="en-US" altLang="en-US" sz="280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statement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>
                <a:effectLst/>
                <a:ea typeface="ＭＳ Ｐゴシック" panose="020B0600070205080204" pitchFamily="34" charset="-128"/>
              </a:rPr>
              <a:t>This can be a first step in merging the summary data set with the original data set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00200"/>
            <a:ext cx="43434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 OUT=OUTA MEAN=..;</a:t>
            </a:r>
          </a:p>
          <a:p>
            <a:pPr>
              <a:buNone/>
            </a:pPr>
            <a:r>
              <a:rPr lang="en-US" alt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OUTPUT OUT=OUTA MEAN(</a:t>
            </a:r>
            <a:r>
              <a:rPr lang="en-US" altLang="en-US" sz="2800" b="1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varlist</a:t>
            </a:r>
            <a:r>
              <a:rPr lang="en-US" alt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)=</a:t>
            </a:r>
          </a:p>
          <a:p>
            <a:pPr>
              <a:buNone/>
            </a:pPr>
            <a:r>
              <a:rPr lang="en-US" alt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new_var1 new_var2…;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b="1" dirty="0">
              <a:effectLst/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Counting Data with PROC FREQ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FREQ</a:t>
            </a:r>
            <a:r>
              <a:rPr lang="en-US" altLang="en-US" sz="2800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provides one-way, two-way (or more) frequency tables for data with counts and percentages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>
                <a:effectLst/>
                <a:ea typeface="ＭＳ Ｐゴシック" panose="020B0600070205080204" pitchFamily="34" charset="-128"/>
              </a:rPr>
              <a:t>Generally used with categorical variables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FREQ DATA=..;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TABLES var1;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TABLES var1*var2;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TABLES var1*var2*var3;</a:t>
            </a: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PROC FREQ options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Options specified after slash in </a:t>
            </a:r>
            <a:r>
              <a:rPr lang="en-US" alt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TABLES</a:t>
            </a: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 statement (see page 124 for options)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Use </a:t>
            </a:r>
            <a:r>
              <a:rPr lang="en-US" alt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MISSING</a:t>
            </a:r>
            <a:r>
              <a:rPr lang="en-US" altLang="en-US" sz="2800" b="1" dirty="0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ffectLst/>
                <a:ea typeface="ＭＳ Ｐゴシック" panose="020B0600070205080204" pitchFamily="34" charset="-128"/>
              </a:rPr>
              <a:t>to include missing values as a category in your table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TABLES var1*var2 / MISSING;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>
              <a:effectLst/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PROC TABULATE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TABULATE</a:t>
            </a:r>
            <a:r>
              <a:rPr lang="en-US" altLang="en-US" sz="2800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is similar to PROC FREQ, but produces cleaner-looking output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CLASS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specifies classification variables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TABLES</a:t>
            </a:r>
            <a:r>
              <a:rPr lang="en-US" altLang="en-US" sz="2800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specifies desired type of table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TABULATE;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CLASS ..;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TABLE ..;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TITLE and FOOTNOTE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TITLE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(and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FOOTNOTE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) print text at the top (and bottom, respectively) of the output pages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800">
                <a:effectLst/>
                <a:ea typeface="ＭＳ Ｐゴシック" panose="020B0600070205080204" pitchFamily="34" charset="-128"/>
              </a:rPr>
              <a:t>Use double quotes when a single quote appears in the </a:t>
            </a: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TITLE</a:t>
            </a:r>
            <a:r>
              <a:rPr lang="en-US" altLang="en-US" sz="2800">
                <a:effectLst/>
                <a:ea typeface="ＭＳ Ｐゴシック" panose="020B0600070205080204" pitchFamily="34" charset="-128"/>
              </a:rPr>
              <a:t> statement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TITLE ‘Some Statistical Output’;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TITLE2 “This is the Stat Dept’s Output”;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FOOTNOTE ‘See page 3 of SAS manual’;</a:t>
            </a:r>
          </a:p>
        </p:txBody>
      </p:sp>
    </p:spTree>
  </p:cSld>
  <p:clrMapOvr>
    <a:masterClrMapping/>
  </p:clrMapOvr>
  <p:transition spd="med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PROC REPORT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REPORT</a:t>
            </a:r>
            <a:r>
              <a:rPr lang="en-US" altLang="en-US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has even more functionality than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TABULATE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Exploring either of these procedures would make a useful class project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Null TITLE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The null statement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TITLE;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cancels all previous titles (same with footnotes)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I prefer annotated source code for documentation, but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TITLE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is good for documenting the action of individual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paragraphs</a:t>
            </a: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LABEL Statement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LABEL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option allows you to improve output variable names.  </a:t>
            </a:r>
          </a:p>
          <a:p>
            <a:pPr lvl="1">
              <a:buClrTx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In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DATA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step, a label is a part of the data set.  </a:t>
            </a:r>
          </a:p>
          <a:p>
            <a:pPr lvl="1">
              <a:buClrTx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In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step, it is only in effect for that procedure</a:t>
            </a: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Labels in PROC PRINT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495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effectLst/>
                <a:ea typeface="ＭＳ Ｐゴシック" panose="020B0600070205080204" pitchFamily="34" charset="-128"/>
              </a:rPr>
              <a:t>It must be accompanied by a separate statement in the </a:t>
            </a:r>
            <a:r>
              <a:rPr lang="en-US" sz="2800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</a:t>
            </a:r>
            <a:r>
              <a:rPr lang="en-US" sz="2800" dirty="0">
                <a:effectLst/>
                <a:ea typeface="ＭＳ Ｐゴシック" panose="020B0600070205080204" pitchFamily="34" charset="-128"/>
              </a:rPr>
              <a:t> step itself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PRINT DATA=dataset LABEL;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LABEL var1=“var1 label”;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Subsetting with WHERE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We’ve seen how to extract subsets of data in the data step using 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 statements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You can have procedures analyze only a subset of the dating using </a:t>
            </a:r>
            <a:r>
              <a:rPr lang="en-US" altLang="en-US" b="1" dirty="0" err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WHERE..logical</a:t>
            </a: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condition;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A new SAS data set is not created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WHERE</a:t>
            </a:r>
            <a:r>
              <a:rPr lang="en-US" altLang="en-US" dirty="0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ffectLst/>
                <a:ea typeface="ＭＳ Ｐゴシック" panose="020B0600070205080204" pitchFamily="34" charset="-128"/>
              </a:rPr>
              <a:t>works with any SAS procedure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  <a:ea typeface="ＭＳ Ｐゴシック" panose="020B0600070205080204" pitchFamily="34" charset="-128"/>
              </a:rPr>
              <a:t>Note BETWEEN/AND operator.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ffectLst/>
                <a:ea typeface="ＭＳ Ｐゴシック" panose="020B0600070205080204" pitchFamily="34" charset="-128"/>
              </a:rPr>
              <a:t>Sorting Data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PROC SORT</a:t>
            </a:r>
            <a:r>
              <a:rPr lang="en-US" altLang="en-US" b="1">
                <a:effectLst/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creates a sorted data set that puts observations in order according to the values of one or more variables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Also think of it as organizing the data in groups, rather than sorting data.   It’s a necessary “evil” before processing data group by group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  <a:ea typeface="ＭＳ Ｐゴシック" panose="020B0600070205080204" pitchFamily="34" charset="-128"/>
              </a:rPr>
              <a:t>Saving sorted data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The sorted data set is stored with a name specified in the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option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If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OUT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is not specified, the original data set is overwritten with the sorted data set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>
                <a:effectLst/>
                <a:ea typeface="ＭＳ Ｐゴシック" panose="020B0600070205080204" pitchFamily="34" charset="-128"/>
              </a:rPr>
              <a:t>The required statement </a:t>
            </a:r>
            <a:r>
              <a:rPr lang="en-US" altLang="en-US" b="1">
                <a:effectLst/>
                <a:latin typeface="Courier New" panose="02070309020205020404" pitchFamily="49" charset="0"/>
                <a:ea typeface="ＭＳ Ｐゴシック" panose="020B0600070205080204" pitchFamily="34" charset="-128"/>
              </a:rPr>
              <a:t>BY..;</a:t>
            </a:r>
            <a:r>
              <a:rPr lang="en-US" altLang="en-US">
                <a:effectLst/>
                <a:ea typeface="ＭＳ Ｐゴシック" panose="020B0600070205080204" pitchFamily="34" charset="-128"/>
              </a:rPr>
              <a:t> tells SAS which variable(s) to use in sorting the data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45389</TotalTime>
  <Words>1735</Words>
  <Application>Microsoft Macintosh PowerPoint</Application>
  <PresentationFormat>On-screen Show (4:3)</PresentationFormat>
  <Paragraphs>173</Paragraphs>
  <Slides>30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 Unicode MS</vt:lpstr>
      <vt:lpstr>Arial Black</vt:lpstr>
      <vt:lpstr>Courier New</vt:lpstr>
      <vt:lpstr>Tahoma</vt:lpstr>
      <vt:lpstr>Times New Roman</vt:lpstr>
      <vt:lpstr>Wingdings</vt:lpstr>
      <vt:lpstr>Theme1</vt:lpstr>
      <vt:lpstr>Chapter 4: Sorting, Printing, Summarizing</vt:lpstr>
      <vt:lpstr>BY Variable</vt:lpstr>
      <vt:lpstr>TITLE and FOOTNOTE</vt:lpstr>
      <vt:lpstr>Null TITLE</vt:lpstr>
      <vt:lpstr>LABEL Statement</vt:lpstr>
      <vt:lpstr>Labels in PROC PRINT</vt:lpstr>
      <vt:lpstr>Subsetting with WHERE</vt:lpstr>
      <vt:lpstr>Sorting Data</vt:lpstr>
      <vt:lpstr>Saving sorted data</vt:lpstr>
      <vt:lpstr>Sorting on multiple variables</vt:lpstr>
      <vt:lpstr>Sorting options</vt:lpstr>
      <vt:lpstr>Sorting Character Data</vt:lpstr>
      <vt:lpstr>Printing Data with PROC PRINT</vt:lpstr>
      <vt:lpstr>PROC PRINT options</vt:lpstr>
      <vt:lpstr>More PROC PRINT options</vt:lpstr>
      <vt:lpstr>FORMAT Statement</vt:lpstr>
      <vt:lpstr>FORMAT statement options</vt:lpstr>
      <vt:lpstr>PROC FORMAT</vt:lpstr>
      <vt:lpstr>PROC FORMAT for grouping</vt:lpstr>
      <vt:lpstr>PUT statement</vt:lpstr>
      <vt:lpstr>Simple Custom Data sets with FILE and PUT</vt:lpstr>
      <vt:lpstr>PUT options</vt:lpstr>
      <vt:lpstr>Printing data to the Log window</vt:lpstr>
      <vt:lpstr>Summary Statistics with PROC MEANS</vt:lpstr>
      <vt:lpstr>PROC MEANS options</vt:lpstr>
      <vt:lpstr>Outputting Summary Statistics</vt:lpstr>
      <vt:lpstr>Counting Data with PROC FREQ</vt:lpstr>
      <vt:lpstr>PROC FREQ options</vt:lpstr>
      <vt:lpstr>PROC TABULATE</vt:lpstr>
      <vt:lpstr>PROC REPORT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220</cp:revision>
  <cp:lastPrinted>2020-10-14T13:07:31Z</cp:lastPrinted>
  <dcterms:created xsi:type="dcterms:W3CDTF">2011-10-13T12:51:14Z</dcterms:created>
  <dcterms:modified xsi:type="dcterms:W3CDTF">2020-10-21T14:56:48Z</dcterms:modified>
</cp:coreProperties>
</file>