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5" r:id="rId2"/>
    <p:sldId id="326" r:id="rId3"/>
    <p:sldId id="304" r:id="rId4"/>
    <p:sldId id="327" r:id="rId5"/>
    <p:sldId id="328" r:id="rId6"/>
    <p:sldId id="329" r:id="rId7"/>
    <p:sldId id="330" r:id="rId8"/>
    <p:sldId id="331" r:id="rId9"/>
    <p:sldId id="338" r:id="rId10"/>
    <p:sldId id="332" r:id="rId11"/>
    <p:sldId id="333" r:id="rId12"/>
    <p:sldId id="334" r:id="rId13"/>
    <p:sldId id="335" r:id="rId14"/>
    <p:sldId id="336" r:id="rId15"/>
    <p:sldId id="33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9BD951AF-4F14-406D-A5E6-78C45B4B1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65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88A2EEB4-75B9-43DC-A2EB-097A632D7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76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7A120168-9BE9-4F09-883C-61A84C29488E}" type="slidenum">
              <a:rPr lang="en-US" sz="1200" smtClean="0">
                <a:latin typeface="Arial Unicode MS" panose="020B0604020202020204" pitchFamily="34" charset="-128"/>
              </a:rPr>
              <a:pPr>
                <a:defRPr/>
              </a:pPr>
              <a:t>1</a:t>
            </a:fld>
            <a:endParaRPr lang="en-US" sz="1200" smtClean="0">
              <a:latin typeface="Arial Unicode MS" panose="020B0604020202020204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RTF files are not used so much (I will skip 5.6).  The text’s example in 5.5 includes frame and table of contents. ODS</a:t>
            </a:r>
            <a:r>
              <a:rPr lang="en-US" altLang="en-US" baseline="0" dirty="0" smtClean="0">
                <a:ea typeface="ＭＳ Ｐゴシック" panose="020B0600070205080204" pitchFamily="34" charset="-128"/>
              </a:rPr>
              <a:t> Output makes SAS seem very object-oriented.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378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E9BD0ED-F62A-40D7-BBF9-A507469F0716}" type="slidenum">
              <a:rPr lang="en-US" sz="1200" smtClean="0">
                <a:latin typeface="Arial Unicode MS" panose="020B0604020202020204" pitchFamily="34" charset="-128"/>
              </a:rPr>
              <a:pPr>
                <a:defRPr/>
              </a:pPr>
              <a:t>2</a:t>
            </a:fld>
            <a:endParaRPr lang="en-US" sz="1200" smtClean="0">
              <a:latin typeface="Arial Unicode MS" panose="020B0604020202020204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baseline="0" dirty="0" smtClean="0">
                <a:ea typeface="ＭＳ Ｐゴシック" panose="020B0600070205080204" pitchFamily="34" charset="-128"/>
              </a:rPr>
              <a:t>We will explore styles later in Class Exercise 9.  We also discuss templates as a special topic.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340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ODS statements are executed immediately, so be careful where they are placed (e.g., place CLOSE after</a:t>
            </a:r>
            <a:r>
              <a:rPr lang="en-US" baseline="0" dirty="0" smtClean="0"/>
              <a:t> RUN statements).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A2EEB4-75B9-43DC-A2EB-097A632D7E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3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broad_at_alston_sc_daily.sas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A2EEB4-75B9-43DC-A2EB-097A632D7E2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8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SAS documentation only</a:t>
            </a:r>
            <a:r>
              <a:rPr lang="en-US" baseline="0" dirty="0" smtClean="0"/>
              <a:t> lists name, not label or path.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A2EEB4-75B9-43DC-A2EB-097A632D7E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98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 can be used to modify appearance.  Run TRACE portion of </a:t>
            </a:r>
            <a:r>
              <a:rPr lang="en-US" dirty="0" err="1" smtClean="0"/>
              <a:t>ODSSelect.sas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A2EEB4-75B9-43DC-A2EB-097A632D7E2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42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r>
              <a:rPr lang="en-US" baseline="0" dirty="0" smtClean="0"/>
              <a:t> SELECT portion of </a:t>
            </a:r>
            <a:r>
              <a:rPr lang="en-US" baseline="0" dirty="0" err="1" smtClean="0"/>
              <a:t>ODSSelect.sas</a:t>
            </a:r>
            <a:r>
              <a:rPr lang="en-US" baseline="0" dirty="0" smtClean="0"/>
              <a:t>—ANOVA first, then NOBS tables.  Use SAS documentation, including Details,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A2EEB4-75B9-43DC-A2EB-097A632D7E2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20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“Everything</a:t>
            </a:r>
            <a:r>
              <a:rPr lang="en-US" baseline="0" dirty="0" smtClean="0"/>
              <a:t> in SAS” reminder.  Class Exercise 9 presents many of the features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A2EEB4-75B9-43DC-A2EB-097A632D7E2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7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Conditional formatting.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A2EEB4-75B9-43DC-A2EB-097A632D7E2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00DFF-6769-4A47-AE59-25C1396DA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41953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75E4-4DF0-4D38-8C5F-8DBA11B86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13450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4A1B0-46CC-4242-9155-8E2EE02C6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5026"/>
      </p:ext>
    </p:extLst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60E6-B8AC-45E1-8535-29072A30D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14174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25A1E-8BED-4B27-AFB1-D7D6EC8AC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84830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AC54C-134C-468E-B7DE-FE413D86B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59100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165D4-17F1-496A-BC71-B0E48BB74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73870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2A40-F91F-46A9-8B14-431EFFF2A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61644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33F6-5CD6-4B27-A57E-CD781AA66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2037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B39C-1B9B-4686-8DD8-C3F2A6989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38826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240F-7DBF-440A-8A7E-D0B07744E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53935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94E0-5153-44FE-AA22-10D7D8589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79711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8B0AF-B539-4D21-B284-FF46541BF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84001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71BA-6322-4F62-A2AB-71B6E0893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5392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FBFE464-77B2-43D6-A9A3-4CA5454FD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  <p:sldLayoutId id="2147484219" r:id="rId13"/>
    <p:sldLayoutId id="2147484220" r:id="rId14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panose="020B0600070205080204" pitchFamily="34" charset="-128"/>
              </a:rPr>
              <a:t>Chapter 5: Enhancing Your Output with ODS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</a:t>
            </a:r>
            <a:r>
              <a:rPr lang="en-US" dirty="0" smtClean="0">
                <a:ea typeface="ＭＳ Ｐゴシック" panose="020B0600070205080204" pitchFamily="34" charset="-128"/>
              </a:rPr>
              <a:t> (Output Delivery System) can simply be a way to save high-quality output to different files:</a:t>
            </a:r>
          </a:p>
          <a:p>
            <a:pPr lvl="1">
              <a:buClrTx/>
              <a:buFont typeface="Lucida Grande" charset="0"/>
              <a:buChar char="−"/>
              <a:defRPr/>
            </a:pPr>
            <a:r>
              <a:rPr lang="en-US" sz="2400" dirty="0" smtClean="0">
                <a:ea typeface="ＭＳ Ｐゴシック" panose="020B0600070205080204" pitchFamily="34" charset="-128"/>
              </a:rPr>
              <a:t>RTF files</a:t>
            </a:r>
          </a:p>
          <a:p>
            <a:pPr lvl="1">
              <a:buClrTx/>
              <a:buFont typeface="Lucida Grande" charset="0"/>
              <a:buChar char="−"/>
              <a:defRPr/>
            </a:pPr>
            <a:r>
              <a:rPr lang="en-US" sz="2400" dirty="0" smtClean="0">
                <a:ea typeface="ＭＳ Ｐゴシック" panose="020B0600070205080204" pitchFamily="34" charset="-128"/>
              </a:rPr>
              <a:t>PS (Postscript files)</a:t>
            </a:r>
          </a:p>
          <a:p>
            <a:pPr lvl="1">
              <a:buClrTx/>
              <a:buFont typeface="Lucida Grande" charset="0"/>
              <a:buChar char="−"/>
              <a:defRPr/>
            </a:pPr>
            <a:r>
              <a:rPr lang="en-US" sz="2400" dirty="0" smtClean="0">
                <a:ea typeface="ＭＳ Ｐゴシック" panose="020B0600070205080204" pitchFamily="34" charset="-128"/>
              </a:rPr>
              <a:t>PDF files</a:t>
            </a:r>
          </a:p>
          <a:p>
            <a:pPr lvl="1">
              <a:buClrTx/>
              <a:buFont typeface="Lucida Grande" charset="0"/>
              <a:buChar char="−"/>
              <a:defRPr/>
            </a:pPr>
            <a:r>
              <a:rPr lang="en-US" sz="2400" dirty="0" smtClean="0">
                <a:ea typeface="ＭＳ Ｐゴシック" panose="020B0600070205080204" pitchFamily="34" charset="-128"/>
              </a:rPr>
              <a:t>HTML files (be sure to look at the text’s example in 5.5 )</a:t>
            </a:r>
          </a:p>
          <a:p>
            <a:pPr lvl="1">
              <a:buClrTx/>
              <a:buFont typeface="Lucida Grande" charset="0"/>
              <a:buChar char="−"/>
              <a:defRPr/>
            </a:pPr>
            <a:r>
              <a:rPr lang="en-US" sz="2400" dirty="0" smtClean="0">
                <a:ea typeface="ＭＳ Ｐゴシック" panose="020B0600070205080204" pitchFamily="34" charset="-128"/>
              </a:rPr>
              <a:t>OUTPUT (SAS data sets)</a:t>
            </a:r>
          </a:p>
          <a:p>
            <a:pPr>
              <a:defRPr/>
            </a:pP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C2920D9B-238F-4F31-93C2-51E5425B90D8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ODS TRACE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ODS TRACE identifies output names for ODS SELECT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Use of ODS TRACE has been somewhat </a:t>
            </a:r>
            <a:r>
              <a:rPr lang="en-US" dirty="0" err="1" smtClean="0"/>
              <a:t>superceded</a:t>
            </a:r>
            <a:r>
              <a:rPr lang="en-US" dirty="0" smtClean="0"/>
              <a:t> by availability of ODS table names in SAS documentation for its PROC steps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We will review both methods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ABABCDCD-6CE3-4704-BC54-FC8487C788B4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10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ODS Trace output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The “trace” is printed in the LOG window—and it is quite cryptic!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Once you get used to the naming convention, it’s not  so bad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en-US" b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 TRACE ON;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en-US" b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(SAS PROC statements)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en-US" b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RUN;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en-US" b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 TRACE OFF;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endParaRPr lang="en-US" b="1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3AD57EE7-BF25-4EF9-A092-A89751EBC91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11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ODS OUTPUT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ODS OUTPUT can save multiple output files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Remember that these output data sets can look odd…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…but judicious use of IF can take care of that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7D0FBE68-74B8-4174-A351-4307E08BFD0D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12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panose="020B0600070205080204" pitchFamily="34" charset="-128"/>
              </a:rPr>
              <a:t>Saving Output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ODS OUTPUT can save </a:t>
            </a:r>
            <a:r>
              <a:rPr lang="en-US" b="1" dirty="0" smtClean="0">
                <a:latin typeface="Courier New"/>
                <a:cs typeface="Courier New"/>
              </a:rPr>
              <a:t>name, label,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/>
                <a:cs typeface="Courier New"/>
              </a:rPr>
              <a:t>path</a:t>
            </a:r>
            <a:r>
              <a:rPr lang="en-US" dirty="0" smtClean="0"/>
              <a:t> output pieces</a:t>
            </a:r>
          </a:p>
          <a:p>
            <a:pPr>
              <a:buFont typeface="Wingdings" charset="2"/>
              <a:buChar char="§"/>
              <a:defRPr/>
            </a:pPr>
            <a:r>
              <a:rPr lang="en-US" smtClean="0"/>
              <a:t>Using the name </a:t>
            </a:r>
            <a:r>
              <a:rPr lang="en-US" dirty="0" smtClean="0"/>
              <a:t>acts as a grouping variable in our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(SAS PROC statements)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 name=your_out_name path=your_out_path;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RUN;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25D74D8-A051-421E-B1B9-D8302371186E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13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Enhancing 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ODS HTML output can be enhanced with STYLE  statements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These styles can be complex, but some simple improvements can be made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E.g., PROC PRINT tables can be enhanced with STYLE statements (Class Exercise 9)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7E47FB51-7FEC-4781-989D-8236E6170016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14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Traffic-lighting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 FORMAT </a:t>
            </a:r>
            <a:r>
              <a:rPr lang="en-US" dirty="0" smtClean="0">
                <a:ea typeface="ＭＳ Ｐゴシック" panose="020B0600070205080204" pitchFamily="34" charset="-128"/>
              </a:rPr>
              <a:t>can be used for “traffic-lighting” cells in HTML output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Chapter 8 has an extensive new section on </a:t>
            </a:r>
            <a:r>
              <a:rPr lang="en-US" smtClean="0">
                <a:ea typeface="ＭＳ Ｐゴシック" panose="020B0600070205080204" pitchFamily="34" charset="-128"/>
              </a:rPr>
              <a:t>ODS graphics; </a:t>
            </a:r>
            <a:r>
              <a:rPr lang="en-US" dirty="0" smtClean="0">
                <a:ea typeface="ＭＳ Ｐゴシック" panose="020B0600070205080204" pitchFamily="34" charset="-128"/>
              </a:rPr>
              <a:t>some of the earlier sections discuss simple ways to enhance the usual line-plotter graphics from, e.g., </a:t>
            </a: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 UNIVARIATE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A7C8E439-FFCF-4B44-8301-9904295D46ED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15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Enhancing </a:t>
            </a:r>
            <a:r>
              <a:rPr lang="en-US" dirty="0" smtClean="0">
                <a:ea typeface="ＭＳ Ｐゴシック" panose="020B0600070205080204" pitchFamily="34" charset="-128"/>
              </a:rPr>
              <a:t>Your Output with ODS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ODS uses style templates to enhance default formats (for those who want to do EVERYTHING in SAS—or those who need to).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It is also an effective means to control output printed to the OUTPUT window (</a:t>
            </a:r>
            <a:r>
              <a:rPr lang="en-US" b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LISTING</a:t>
            </a:r>
            <a:r>
              <a:rPr lang="en-US" smtClean="0">
                <a:ea typeface="ＭＳ Ｐゴシック" panose="020B0600070205080204" pitchFamily="34" charset="-128"/>
              </a:rPr>
              <a:t> files) or written to SAS data sets.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4A2F73C-D81A-43E6-B7F5-25DF02983F6F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Why ODS?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have already learned a couple menu-driven applications of ODS</a:t>
            </a:r>
          </a:p>
          <a:p>
            <a:pPr lvl="1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sz="24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Selecting </a:t>
            </a:r>
            <a:r>
              <a:rPr lang="en-US" sz="2400" b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Create HTML.. </a:t>
            </a:r>
            <a:r>
              <a:rPr lang="en-US" sz="2400" b="1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t</a:t>
            </a:r>
            <a:r>
              <a:rPr lang="en-US" sz="24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 save output in HTML format in Exercise 6.</a:t>
            </a:r>
          </a:p>
          <a:p>
            <a:pPr lvl="1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sz="24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Right-clicking on a graphics window and saving it as a PDF file</a:t>
            </a: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 second example is analogous to saving graphics in R</a:t>
            </a:r>
          </a:p>
          <a:p>
            <a:pPr>
              <a:defRPr/>
            </a:pPr>
            <a:endParaRPr lang="en-US" smtClean="0">
              <a:effectLst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ODS vs menu-drive options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While menu-driven options are convenient, they do have shortcomings when:</a:t>
            </a:r>
          </a:p>
          <a:p>
            <a:pPr lvl="1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sz="24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Generating many graphics in a large program</a:t>
            </a:r>
          </a:p>
          <a:p>
            <a:pPr lvl="1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sz="24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Generating graphics in a DO loop—remember the Monitoring Well data in R?</a:t>
            </a:r>
          </a:p>
          <a:p>
            <a:pPr lvl="1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sz="24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Generating graphics in a MACRO</a:t>
            </a: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need in-line commands to save output files as well</a:t>
            </a:r>
          </a:p>
          <a:p>
            <a:pPr>
              <a:defRPr/>
            </a:pPr>
            <a:endParaRPr lang="en-US" smtClean="0">
              <a:effectLst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Creating an output file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The basic structure of an ODS command can be quite simple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 PDF FILE=‘\stat540\filename.pdf’;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(SAS graphics commands)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RUN;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 PDF CLOSE;</a:t>
            </a: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Output formats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This basic syntax is commonly used for postscript, html, and rtf files as well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Note the similarity to the use of the </a:t>
            </a:r>
            <a:r>
              <a:rPr lang="en-US" b="1" dirty="0" err="1" smtClean="0">
                <a:latin typeface="Courier New"/>
                <a:cs typeface="Courier New"/>
              </a:rPr>
              <a:t>pdf</a:t>
            </a:r>
            <a:r>
              <a:rPr lang="en-US" b="1" dirty="0" smtClean="0">
                <a:latin typeface="Courier New"/>
                <a:cs typeface="Courier New"/>
              </a:rPr>
              <a:t>()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/>
                <a:cs typeface="Courier New"/>
              </a:rPr>
              <a:t>postscript()</a:t>
            </a:r>
            <a:r>
              <a:rPr lang="en-US" dirty="0" smtClean="0"/>
              <a:t> functions in R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In addition to saving </a:t>
            </a:r>
            <a:r>
              <a:rPr lang="en-US" b="1" dirty="0" err="1" smtClean="0">
                <a:latin typeface="Courier New"/>
                <a:cs typeface="Courier New"/>
              </a:rPr>
              <a:t>filename.pdf</a:t>
            </a:r>
            <a:r>
              <a:rPr lang="en-US" dirty="0" smtClean="0"/>
              <a:t>, an attractive PDF window will open in SAS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154C6DF-7531-401E-8294-D510C59786D5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6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Saving multiple graphics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We can include multiple PROC steps inside the ODS commands and generate multiple 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92804E87-B1D0-4468-AF33-A2FBA6C9525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7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Reset default output device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An additional precaution: turn off the default output device (and restore it when finished)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5720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 HTML CLOSE;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 PDF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FILE=‘z:\stat 540\fname.pdf’;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..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 PDF CLOSE;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ODS HTML;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C0C4952-E121-400B-ADF4-453B7BE4948E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8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panose="020B0600070205080204" pitchFamily="34" charset="-128"/>
              </a:rPr>
              <a:t>Selecting Output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SAS PROC’s can produce many separate pieces of output; some more useful than others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We can use ODS SELECT to choose pieces to output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2FB897F-C109-41D1-8DC0-8D3564A5CB6C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9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37030</TotalTime>
  <Words>791</Words>
  <Application>Microsoft Office PowerPoint</Application>
  <PresentationFormat>On-screen Show (4:3)</PresentationFormat>
  <Paragraphs>104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ＭＳ Ｐゴシック</vt:lpstr>
      <vt:lpstr>Arial Black</vt:lpstr>
      <vt:lpstr>Courier New</vt:lpstr>
      <vt:lpstr>Lucida Grande</vt:lpstr>
      <vt:lpstr>Tahoma</vt:lpstr>
      <vt:lpstr>Times New Roman</vt:lpstr>
      <vt:lpstr>Wingdings</vt:lpstr>
      <vt:lpstr>Theme1</vt:lpstr>
      <vt:lpstr>Chapter 5: Enhancing Your Output with ODS</vt:lpstr>
      <vt:lpstr>Enhancing Your Output with ODS</vt:lpstr>
      <vt:lpstr>Why ODS?</vt:lpstr>
      <vt:lpstr>ODS vs menu-drive options</vt:lpstr>
      <vt:lpstr>Creating an output file</vt:lpstr>
      <vt:lpstr>Output formats</vt:lpstr>
      <vt:lpstr>Saving multiple graphics</vt:lpstr>
      <vt:lpstr>Reset default output device</vt:lpstr>
      <vt:lpstr>Selecting Output</vt:lpstr>
      <vt:lpstr>ODS TRACE</vt:lpstr>
      <vt:lpstr>ODS Trace output</vt:lpstr>
      <vt:lpstr>ODS OUTPUT</vt:lpstr>
      <vt:lpstr>Saving Output</vt:lpstr>
      <vt:lpstr>Enhancing Output</vt:lpstr>
      <vt:lpstr>Traffic-lighting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238</cp:revision>
  <cp:lastPrinted>2013-11-08T17:07:29Z</cp:lastPrinted>
  <dcterms:created xsi:type="dcterms:W3CDTF">2011-11-07T14:15:36Z</dcterms:created>
  <dcterms:modified xsi:type="dcterms:W3CDTF">2017-11-09T15:02:18Z</dcterms:modified>
</cp:coreProperties>
</file>