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30"/>
  </p:notesMasterIdLst>
  <p:handoutMasterIdLst>
    <p:handoutMasterId r:id="rId31"/>
  </p:handoutMasterIdLst>
  <p:sldIdLst>
    <p:sldId id="275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99" r:id="rId12"/>
    <p:sldId id="304" r:id="rId13"/>
    <p:sldId id="286" r:id="rId14"/>
    <p:sldId id="285" r:id="rId15"/>
    <p:sldId id="300" r:id="rId16"/>
    <p:sldId id="287" r:id="rId17"/>
    <p:sldId id="288" r:id="rId18"/>
    <p:sldId id="298" r:id="rId19"/>
    <p:sldId id="289" r:id="rId20"/>
    <p:sldId id="290" r:id="rId21"/>
    <p:sldId id="291" r:id="rId22"/>
    <p:sldId id="292" r:id="rId23"/>
    <p:sldId id="293" r:id="rId24"/>
    <p:sldId id="294" r:id="rId25"/>
    <p:sldId id="297" r:id="rId26"/>
    <p:sldId id="295" r:id="rId27"/>
    <p:sldId id="296" r:id="rId28"/>
    <p:sldId id="301" r:id="rId29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 Black" panose="020B0A040201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 Black" panose="020B0A040201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 Black" panose="020B0A040201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 Black" panose="020B0A040201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 Black" panose="020B0A040201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4400" kern="1200">
        <a:solidFill>
          <a:schemeClr val="tx2"/>
        </a:solidFill>
        <a:latin typeface="Arial Black" panose="020B0A040201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4400" kern="1200">
        <a:solidFill>
          <a:schemeClr val="tx2"/>
        </a:solidFill>
        <a:latin typeface="Arial Black" panose="020B0A040201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4400" kern="1200">
        <a:solidFill>
          <a:schemeClr val="tx2"/>
        </a:solidFill>
        <a:latin typeface="Arial Black" panose="020B0A040201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4400" kern="1200">
        <a:solidFill>
          <a:schemeClr val="tx2"/>
        </a:solidFill>
        <a:latin typeface="Arial Black" panose="020B0A040201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7"/>
  </p:normalViewPr>
  <p:slideViewPr>
    <p:cSldViewPr>
      <p:cViewPr varScale="1">
        <p:scale>
          <a:sx n="104" d="100"/>
          <a:sy n="104" d="100"/>
        </p:scale>
        <p:origin x="178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1445" y="-67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anose="020B0604020202020204" pitchFamily="34" charset="-128"/>
              </a:defRPr>
            </a:lvl1pPr>
          </a:lstStyle>
          <a:p>
            <a:pPr>
              <a:defRPr/>
            </a:pPr>
            <a:fld id="{C97C874F-F286-4882-AD62-35CF5DED9E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3256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9788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anose="020B0604020202020204" pitchFamily="34" charset="-128"/>
              </a:defRPr>
            </a:lvl1pPr>
          </a:lstStyle>
          <a:p>
            <a:pPr>
              <a:defRPr/>
            </a:pPr>
            <a:fld id="{231A2875-3212-4F77-A68B-68F88B2F69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9800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8652428" indent="-38186541"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65887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31774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9766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63547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19748CA5-A957-4145-B942-0BCBED7FFB8D}" type="slidenum">
              <a:rPr lang="en-US" sz="1200">
                <a:latin typeface="Arial Unicode MS" panose="020B0604020202020204" pitchFamily="34" charset="-128"/>
              </a:rPr>
              <a:pPr>
                <a:defRPr/>
              </a:pPr>
              <a:t>1</a:t>
            </a:fld>
            <a:endParaRPr lang="en-US" sz="1200">
              <a:latin typeface="Arial Unicode MS" panose="020B0604020202020204" pitchFamily="34" charset="-128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We see good things too</a:t>
            </a:r>
          </a:p>
        </p:txBody>
      </p:sp>
    </p:spTree>
    <p:extLst>
      <p:ext uri="{BB962C8B-B14F-4D97-AF65-F5344CB8AC3E}">
        <p14:creationId xmlns:p14="http://schemas.microsoft.com/office/powerpoint/2010/main" val="38589577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1A2875-3212-4F77-A68B-68F88B2F693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6275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(n) is used for explicit arrays</a:t>
            </a:r>
            <a:r>
              <a:rPr lang="en-US" baseline="0" dirty="0"/>
              <a:t> with predefined numbers of variables. Use [] or {} in addition to ().</a:t>
            </a:r>
            <a:r>
              <a:rPr lang="en-US" dirty="0"/>
              <a:t> Open </a:t>
            </a:r>
            <a:r>
              <a:rPr lang="en-US" dirty="0" err="1"/>
              <a:t>array.sas</a:t>
            </a:r>
            <a:r>
              <a:rPr lang="en-US" dirty="0"/>
              <a:t>, which changes missing values to 0’s, and counts item response categories.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1A2875-3212-4F77-A68B-68F88B2F693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452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Open </a:t>
            </a:r>
            <a:r>
              <a:rPr lang="en-US" dirty="0" err="1"/>
              <a:t>array.sas</a:t>
            </a:r>
            <a:r>
              <a:rPr lang="en-US" baseline="0" dirty="0"/>
              <a:t> rather than doubeldash.txt.  Open </a:t>
            </a:r>
            <a:r>
              <a:rPr lang="en-US" baseline="0" dirty="0" err="1"/>
              <a:t>variable_order.sas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1A2875-3212-4F77-A68B-68F88B2F6931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56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SUM(OF _NUMERIC_);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1A2875-3212-4F77-A68B-68F88B2F6931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8810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SUM(OF _NUMERIC_);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1A2875-3212-4F77-A68B-68F88B2F6931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043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Open </a:t>
            </a:r>
            <a:r>
              <a:rPr lang="en-US" dirty="0" err="1"/>
              <a:t>charfunctions.sas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1A2875-3212-4F77-A68B-68F88B2F693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0660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Open </a:t>
            </a:r>
            <a:r>
              <a:rPr lang="en-US" dirty="0" err="1"/>
              <a:t>pact.sas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1A2875-3212-4F77-A68B-68F88B2F693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9591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Open retain2008.sas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1A2875-3212-4F77-A68B-68F88B2F693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0445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Open </a:t>
            </a:r>
            <a:r>
              <a:rPr lang="en-US" dirty="0" err="1"/>
              <a:t>pact.sas</a:t>
            </a:r>
            <a:r>
              <a:rPr lang="en-US" dirty="0"/>
              <a:t>. again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1A2875-3212-4F77-A68B-68F88B2F693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3100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Open </a:t>
            </a:r>
            <a:r>
              <a:rPr lang="en-US" dirty="0" err="1"/>
              <a:t>pact.sas</a:t>
            </a:r>
            <a:r>
              <a:rPr lang="en-US" dirty="0"/>
              <a:t>. again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1A2875-3212-4F77-A68B-68F88B2F693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7598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1A2875-3212-4F77-A68B-68F88B2F693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6958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Run </a:t>
            </a:r>
            <a:r>
              <a:rPr lang="en-US" dirty="0" err="1"/>
              <a:t>date.sas</a:t>
            </a:r>
            <a:r>
              <a:rPr lang="en-US" dirty="0"/>
              <a:t>.  DATETIME formats not covered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1A2875-3212-4F77-A68B-68F88B2F693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8635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David’s code—open </a:t>
            </a:r>
            <a:r>
              <a:rPr lang="en-US" dirty="0" err="1"/>
              <a:t>sas_quakes_retain.sas</a:t>
            </a:r>
            <a:r>
              <a:rPr lang="en-US" dirty="0"/>
              <a:t>.  SAS supports implicit addition too.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1A2875-3212-4F77-A68B-68F88B2F693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453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endParaRPr>
            </a:p>
          </p:txBody>
        </p:sp>
      </p:grpSp>
      <p:sp>
        <p:nvSpPr>
          <p:cNvPr id="512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7E3BC-1F54-48E2-8BF6-1AAEE477C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755595"/>
      </p:ext>
    </p:extLst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B8871-4693-4F40-B3BB-94CDCDEA7F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645138"/>
      </p:ext>
    </p:extLst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2E684-3717-411E-BF46-F54E9D8E8B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808126"/>
      </p:ext>
    </p:extLst>
  </p:cSld>
  <p:clrMapOvr>
    <a:masterClrMapping/>
  </p:clrMapOvr>
  <p:transition spd="med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F53FA-EA3B-4226-BB29-03A4DAEFB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465221"/>
      </p:ext>
    </p:extLst>
  </p:cSld>
  <p:clrMapOvr>
    <a:masterClrMapping/>
  </p:clrMapOvr>
  <p:transition spd="med">
    <p:dissolve/>
  </p:transition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36085-5B59-4064-A5B8-06236BE705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290515"/>
      </p:ext>
    </p:extLst>
  </p:cSld>
  <p:clrMapOvr>
    <a:masterClrMapping/>
  </p:clrMapOvr>
  <p:transition spd="med">
    <p:dissolve/>
  </p:transition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CAA97-B632-4E69-82D5-C235FE364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3639"/>
      </p:ext>
    </p:extLst>
  </p:cSld>
  <p:clrMapOvr>
    <a:masterClrMapping/>
  </p:clrMapOvr>
  <p:transition spd="med">
    <p:dissolve/>
  </p:transition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BAC50-9BDB-4B69-B4D1-49476276EB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711095"/>
      </p:ext>
    </p:extLst>
  </p:cSld>
  <p:clrMapOvr>
    <a:masterClrMapping/>
  </p:clrMapOvr>
  <p:transition spd="med">
    <p:dissolve/>
  </p:transition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7641E-A122-4679-904F-C0AED4825C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99627"/>
      </p:ext>
    </p:extLst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52988-985F-4B60-A8C4-1E4243C26C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617803"/>
      </p:ext>
    </p:extLst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23323F-6112-40D4-BAD4-8EB1481371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426672"/>
      </p:ext>
    </p:extLst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340E1-6203-4C87-AA7A-963CCCA14D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458145"/>
      </p:ext>
    </p:extLst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96CCF-BA19-4F36-9109-D2A52EE510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458140"/>
      </p:ext>
    </p:extLst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F02C9-8B4A-4CFF-B4A5-4C59A33E5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789819"/>
      </p:ext>
    </p:extLst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BDAA9-7505-4025-AD89-4AA67BE5F5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353853"/>
      </p:ext>
    </p:extLst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5AEB5-7B41-45CE-B099-4968ABB52C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859515"/>
      </p:ext>
    </p:extLst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>
            <a:lum bright="-42000" contrast="-22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endParaRPr>
            </a:p>
          </p:txBody>
        </p:sp>
      </p:grp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E6DB87AC-139E-400C-8AE9-EA85A7CDB9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31" r:id="rId1"/>
    <p:sldLayoutId id="2147483932" r:id="rId2"/>
    <p:sldLayoutId id="2147483933" r:id="rId3"/>
    <p:sldLayoutId id="2147483934" r:id="rId4"/>
    <p:sldLayoutId id="2147483935" r:id="rId5"/>
    <p:sldLayoutId id="2147483936" r:id="rId6"/>
    <p:sldLayoutId id="2147483937" r:id="rId7"/>
    <p:sldLayoutId id="2147483938" r:id="rId8"/>
    <p:sldLayoutId id="2147483939" r:id="rId9"/>
    <p:sldLayoutId id="2147483940" r:id="rId10"/>
    <p:sldLayoutId id="2147483941" r:id="rId11"/>
    <p:sldLayoutId id="2147483942" r:id="rId12"/>
    <p:sldLayoutId id="2147483943" r:id="rId13"/>
    <p:sldLayoutId id="2147483944" r:id="rId14"/>
    <p:sldLayoutId id="2147483945" r:id="rId15"/>
  </p:sldLayoutIdLst>
  <p:transition spd="med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n"/>
        <a:defRPr sz="3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38200"/>
            <a:ext cx="79248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Chapter 3: Working With Your Data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362200"/>
            <a:ext cx="8001000" cy="3124200"/>
          </a:xfrm>
        </p:spPr>
        <p:txBody>
          <a:bodyPr/>
          <a:lstStyle/>
          <a:p>
            <a:pPr algn="ctr" eaLnBrk="1" hangingPunct="1">
              <a:buClrTx/>
              <a:buFont typeface="Wingdings" panose="05000000000000000000" pitchFamily="2" charset="2"/>
              <a:buNone/>
              <a:defRPr/>
            </a:pPr>
            <a:r>
              <a:rPr lang="en-US"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**SAS Alert**</a:t>
            </a:r>
          </a:p>
          <a:p>
            <a:pPr eaLnBrk="1" hangingPunct="1">
              <a:buClrTx/>
              <a:buFont typeface="Wingdings" panose="05000000000000000000" pitchFamily="2" charset="2"/>
              <a:buNone/>
              <a:defRPr/>
            </a:pPr>
            <a:r>
              <a:rPr lang="en-US"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In this chapter, we will see some examples of SAS at its worst.  The “implicit” looping of the DATA step makes several operations that would be easy in </a:t>
            </a:r>
            <a:r>
              <a:rPr lang="en-US" b="1"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R</a:t>
            </a:r>
            <a:r>
              <a:rPr lang="en-US" b="1" i="1"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 </a:t>
            </a:r>
            <a:r>
              <a:rPr lang="en-US" b="1"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difficult or clumsy in SAS</a:t>
            </a:r>
            <a:endParaRPr lang="en-US">
              <a:latin typeface="Arial Unicode MS" panose="020B0604020202020204" pitchFamily="34" charset="-128"/>
              <a:ea typeface="ＭＳ Ｐゴシック" panose="020B0600070205080204" pitchFamily="34" charset="-128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FEF3931D-E81F-4135-A434-C3BD9D44054C}" type="slidenum">
              <a:rPr lang="en-US" sz="1200" smtClean="0">
                <a:solidFill>
                  <a:srgbClr val="FFFFFF"/>
                </a:solidFill>
                <a:latin typeface="Tahoma" panose="020B0604030504040204" pitchFamily="34" charset="0"/>
              </a:rPr>
              <a:pPr>
                <a:defRPr/>
              </a:pPr>
              <a:t>1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609600" y="5943600"/>
            <a:ext cx="7848600" cy="369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800" baseline="30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© </a:t>
            </a:r>
            <a:r>
              <a:rPr lang="en-US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Fall 2011</a:t>
            </a:r>
            <a:r>
              <a:rPr lang="en-US" sz="1800" baseline="30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 </a:t>
            </a:r>
            <a:r>
              <a:rPr lang="en-US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John Grego and the University of South Carolina</a:t>
            </a:r>
          </a:p>
        </p:txBody>
      </p:sp>
    </p:spTree>
  </p:cSld>
  <p:clrMapOvr>
    <a:masterClrMapping/>
  </p:clrMapOvr>
  <p:transition spd="med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ＭＳ Ｐゴシック" panose="020B0600070205080204" pitchFamily="34" charset="-128"/>
              </a:rPr>
              <a:t>Missing Values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n-US" dirty="0">
                <a:ea typeface="ＭＳ Ｐゴシック" panose="020B0600070205080204" pitchFamily="34" charset="-128"/>
              </a:rPr>
              <a:t>Be careful with missing values when making comparisons! SAS  considers missing values to be “less than” practically any value, so if data contains missing values, handle them separately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IF weight=. THEN size=‘unknown’;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ELSE IF weight&lt;25 THEN size=‘small’;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b="1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ELSE IF 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270C3BED-3CC2-47B5-8F29-410B62BE63FC}" type="slidenum">
              <a:rPr lang="en-US" sz="1200" smtClean="0">
                <a:solidFill>
                  <a:srgbClr val="FFFFFF"/>
                </a:solidFill>
                <a:latin typeface="Tahoma" panose="020B0604030504040204" pitchFamily="34" charset="0"/>
              </a:rPr>
              <a:pPr>
                <a:defRPr/>
              </a:pPr>
              <a:t>10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ＭＳ Ｐゴシック" panose="020B0600070205080204" pitchFamily="34" charset="-128"/>
              </a:rPr>
              <a:t>Grouping Observations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n-US" dirty="0">
                <a:ea typeface="ＭＳ Ｐゴシック" panose="020B0600070205080204" pitchFamily="34" charset="-128"/>
              </a:rPr>
              <a:t>The previous code also demonstrated how a grouping variable can be created to group observations based on common values.  IN can be very helpful here too.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IF weight=. THEN size=‘unknown’;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ELSE IF weight&lt;25 THEN size=‘small’;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b="1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ELSE IF 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270C3BED-3CC2-47B5-8F29-410B62BE63FC}" type="slidenum">
              <a:rPr lang="en-US" sz="1200" smtClean="0">
                <a:solidFill>
                  <a:srgbClr val="FFFFFF"/>
                </a:solidFill>
                <a:latin typeface="Tahoma" panose="020B0604030504040204" pitchFamily="34" charset="0"/>
              </a:rPr>
              <a:pPr>
                <a:defRPr/>
              </a:pPr>
              <a:t>11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46151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ＭＳ Ｐゴシック" panose="020B0600070205080204" pitchFamily="34" charset="-128"/>
              </a:rPr>
              <a:t>Using IF to select a subset of data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dirty="0">
                <a:latin typeface="Arial Unicode MS"/>
                <a:cs typeface="Arial Unicode MS"/>
              </a:rPr>
              <a:t>We can retain cases from the data using logical operators with a </a:t>
            </a:r>
            <a:r>
              <a:rPr lang="en-US" i="1" dirty="0" err="1">
                <a:latin typeface="Arial Unicode MS"/>
                <a:cs typeface="Arial Unicode MS"/>
              </a:rPr>
              <a:t>subsetting</a:t>
            </a:r>
            <a:r>
              <a:rPr lang="en-US" i="1" dirty="0">
                <a:latin typeface="Arial Unicode MS"/>
                <a:cs typeface="Arial Unicode MS"/>
              </a:rPr>
              <a:t> IF.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>
                <a:latin typeface="Arial Unicode MS"/>
                <a:cs typeface="Arial Unicode MS"/>
              </a:rPr>
              <a:t>The syntax is unusual; it seems as though part of the statement is missing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DATA B; SET A; IF type=‘Pine’;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DATA EVERGREEN; SET A; IF SPECIES IN (‘</a:t>
            </a:r>
            <a:r>
              <a:rPr lang="en-US" b="1" dirty="0" err="1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Pine’,’Spruce’,’Fir</a:t>
            </a:r>
            <a:r>
              <a:rPr lang="en-US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’);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FC32350B-6655-4B2A-92FD-8D82DB8B342A}" type="slidenum">
              <a:rPr lang="en-US" sz="1200" smtClean="0">
                <a:solidFill>
                  <a:srgbClr val="FFFFFF"/>
                </a:solidFill>
                <a:latin typeface="Tahoma" panose="020B0604030504040204" pitchFamily="34" charset="0"/>
              </a:rPr>
              <a:pPr>
                <a:defRPr/>
              </a:pPr>
              <a:t>12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5828473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>
                <a:ea typeface="ＭＳ Ｐゴシック" panose="020B0600070205080204" pitchFamily="34" charset="-128"/>
              </a:rPr>
              <a:t>Implict</a:t>
            </a:r>
            <a:r>
              <a:rPr lang="en-US" dirty="0">
                <a:ea typeface="ＭＳ Ｐゴシック" panose="020B0600070205080204" pitchFamily="34" charset="-128"/>
              </a:rPr>
              <a:t> vs Explicit </a:t>
            </a:r>
            <a:r>
              <a:rPr lang="en-US" dirty="0" err="1">
                <a:ea typeface="ＭＳ Ｐゴシック" panose="020B0600070205080204" pitchFamily="34" charset="-128"/>
              </a:rPr>
              <a:t>subsetting</a:t>
            </a:r>
            <a:r>
              <a:rPr lang="en-US" dirty="0">
                <a:ea typeface="ＭＳ Ｐゴシック" panose="020B0600070205080204" pitchFamily="34" charset="-128"/>
              </a:rPr>
              <a:t> IF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dirty="0">
                <a:latin typeface="Arial Unicode MS"/>
                <a:cs typeface="Arial Unicode MS"/>
              </a:rPr>
              <a:t>Data sets </a:t>
            </a:r>
            <a:r>
              <a:rPr lang="en-US" b="1" dirty="0">
                <a:latin typeface="Courier New"/>
                <a:cs typeface="Courier New"/>
              </a:rPr>
              <a:t>B</a:t>
            </a:r>
            <a:r>
              <a:rPr lang="en-US" dirty="0">
                <a:latin typeface="Arial Unicode MS"/>
                <a:cs typeface="Arial Unicode MS"/>
              </a:rPr>
              <a:t> and </a:t>
            </a:r>
            <a:r>
              <a:rPr lang="en-US" dirty="0">
                <a:latin typeface="Courier" pitchFamily="2" charset="0"/>
                <a:cs typeface="Arial Unicode MS"/>
              </a:rPr>
              <a:t>Evergreen</a:t>
            </a:r>
            <a:r>
              <a:rPr lang="en-US" dirty="0">
                <a:latin typeface="Arial Unicode MS"/>
                <a:cs typeface="Arial Unicode MS"/>
              </a:rPr>
              <a:t> will then include only the cases that match the condition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>
                <a:latin typeface="Arial Unicode MS"/>
                <a:cs typeface="Arial Unicode MS"/>
              </a:rPr>
              <a:t>Most people get used to this odd syntax, but you can include a </a:t>
            </a:r>
            <a:r>
              <a:rPr lang="en-US" b="1" dirty="0">
                <a:latin typeface="Courier New"/>
                <a:cs typeface="Courier New"/>
              </a:rPr>
              <a:t>THEN KEEP/THEN DELETE</a:t>
            </a:r>
            <a:r>
              <a:rPr lang="en-US" dirty="0">
                <a:latin typeface="Arial Unicode MS"/>
                <a:cs typeface="Arial Unicode MS"/>
              </a:rPr>
              <a:t> clause if this makes you really uncomfortable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66D9FA9E-C2AF-4690-8C5F-6825FB41464B}" type="slidenum">
              <a:rPr lang="en-US" sz="1200" smtClean="0">
                <a:solidFill>
                  <a:srgbClr val="FFFFFF"/>
                </a:solidFill>
                <a:latin typeface="Tahoma" panose="020B0604030504040204" pitchFamily="34" charset="0"/>
              </a:rPr>
              <a:pPr>
                <a:defRPr/>
              </a:pPr>
              <a:t>13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ＭＳ Ｐゴシック" panose="020B0600070205080204" pitchFamily="34" charset="-128"/>
              </a:rPr>
              <a:t>Using OUTPUT to make multiple observations from one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dirty="0">
                <a:latin typeface="Arial Unicode MS"/>
                <a:cs typeface="Arial Unicode MS"/>
              </a:rPr>
              <a:t>The OUTPUT statement writes a new record with current values of all variables to a data set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>
                <a:latin typeface="Arial Unicode MS"/>
                <a:cs typeface="Arial Unicode MS"/>
              </a:rPr>
              <a:t>We can use it, often with @, to create multiple records from a single record in an input data step.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SzPct val="50000"/>
              <a:defRPr/>
            </a:pPr>
            <a:r>
              <a:rPr lang="en-US" dirty="0">
                <a:ea typeface="ＭＳ Ｐゴシック" panose="020B0600070205080204" pitchFamily="34" charset="-128"/>
                <a:cs typeface="Courier New" panose="02070309020205020404" pitchFamily="49" charset="0"/>
              </a:rPr>
              <a:t>We can also use OUTPUT for the often complementary procedure: creating multiple data sets from one.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FC32350B-6655-4B2A-92FD-8D82DB8B342A}" type="slidenum">
              <a:rPr lang="en-US" sz="1200" smtClean="0">
                <a:solidFill>
                  <a:srgbClr val="FFFFFF"/>
                </a:solidFill>
                <a:latin typeface="Tahoma" panose="020B0604030504040204" pitchFamily="34" charset="0"/>
              </a:rPr>
              <a:pPr>
                <a:defRPr/>
              </a:pPr>
              <a:t>14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ＭＳ Ｐゴシック" panose="020B0600070205080204" pitchFamily="34" charset="-128"/>
              </a:rPr>
              <a:t>Iterative DO statements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3581400" cy="4648200"/>
          </a:xfrm>
        </p:spPr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dirty="0">
                <a:latin typeface="Arial Unicode MS"/>
                <a:cs typeface="Arial Unicode MS"/>
              </a:rPr>
              <a:t>DO statements (DO/END, DO WHILE/END, DO/UNTIL/END) can be used with OUTPUT to construct, e.g., simulations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66D9FA9E-C2AF-4690-8C5F-6825FB41464B}" type="slidenum">
              <a:rPr lang="en-US" sz="1200" smtClean="0">
                <a:solidFill>
                  <a:srgbClr val="FFFFFF"/>
                </a:solidFill>
                <a:latin typeface="Tahoma" panose="020B0604030504040204" pitchFamily="34" charset="0"/>
              </a:rPr>
              <a:pPr>
                <a:defRPr/>
              </a:pPr>
              <a:t>15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6834ECB-BEA6-6741-B384-6CFC1A4489D6}"/>
              </a:ext>
            </a:extLst>
          </p:cNvPr>
          <p:cNvSpPr txBox="1"/>
          <p:nvPr/>
        </p:nvSpPr>
        <p:spPr>
          <a:xfrm>
            <a:off x="4343400" y="1339721"/>
            <a:ext cx="456705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  <a:latin typeface="Courier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data </a:t>
            </a:r>
            <a:r>
              <a:rPr lang="en-US" sz="3200" dirty="0" err="1">
                <a:solidFill>
                  <a:srgbClr val="FFFF00"/>
                </a:solidFill>
                <a:latin typeface="Courier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normsim</a:t>
            </a:r>
            <a:r>
              <a:rPr lang="en-US" sz="3200" dirty="0">
                <a:solidFill>
                  <a:srgbClr val="FFFF00"/>
                </a:solidFill>
                <a:latin typeface="Courier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;</a:t>
            </a:r>
          </a:p>
          <a:p>
            <a:r>
              <a:rPr lang="en-US" sz="3200" dirty="0">
                <a:solidFill>
                  <a:srgbClr val="FFFF00"/>
                </a:solidFill>
                <a:latin typeface="Courier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 i=1 to 10;</a:t>
            </a:r>
          </a:p>
          <a:p>
            <a:r>
              <a:rPr lang="en-US" sz="3200" dirty="0">
                <a:solidFill>
                  <a:srgbClr val="FFFF00"/>
                </a:solidFill>
                <a:latin typeface="Courier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z=rand(‘Norm’);</a:t>
            </a:r>
          </a:p>
          <a:p>
            <a:r>
              <a:rPr lang="en-US" sz="3200" dirty="0">
                <a:solidFill>
                  <a:srgbClr val="FFFF00"/>
                </a:solidFill>
                <a:latin typeface="Courier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output; end;</a:t>
            </a:r>
          </a:p>
          <a:p>
            <a:r>
              <a:rPr lang="en-US" sz="3200" dirty="0">
                <a:solidFill>
                  <a:srgbClr val="FFFF00"/>
                </a:solidFill>
                <a:latin typeface="Courier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data </a:t>
            </a:r>
            <a:r>
              <a:rPr lang="en-US" sz="3200" dirty="0" err="1">
                <a:solidFill>
                  <a:srgbClr val="FFFF00"/>
                </a:solidFill>
                <a:latin typeface="Courier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macheps</a:t>
            </a:r>
            <a:r>
              <a:rPr lang="en-US" sz="3200" dirty="0">
                <a:solidFill>
                  <a:srgbClr val="FFFF00"/>
                </a:solidFill>
                <a:latin typeface="Courier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;</a:t>
            </a:r>
          </a:p>
          <a:p>
            <a:r>
              <a:rPr lang="en-US" sz="3200" dirty="0" err="1">
                <a:solidFill>
                  <a:srgbClr val="FFFF00"/>
                </a:solidFill>
                <a:latin typeface="Courier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macheps</a:t>
            </a:r>
            <a:r>
              <a:rPr lang="en-US" sz="3200" dirty="0">
                <a:solidFill>
                  <a:srgbClr val="FFFF00"/>
                </a:solidFill>
                <a:latin typeface="Courier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=0.5;</a:t>
            </a:r>
          </a:p>
          <a:p>
            <a:r>
              <a:rPr lang="en-US" sz="3200" dirty="0">
                <a:solidFill>
                  <a:srgbClr val="FFFF00"/>
                </a:solidFill>
                <a:latin typeface="Courier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 while (</a:t>
            </a:r>
            <a:r>
              <a:rPr lang="en-US" sz="3200" dirty="0" err="1">
                <a:solidFill>
                  <a:srgbClr val="FFFF00"/>
                </a:solidFill>
                <a:latin typeface="Courier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macheps</a:t>
            </a:r>
            <a:r>
              <a:rPr lang="en-US" sz="3200" dirty="0">
                <a:solidFill>
                  <a:srgbClr val="FFFF00"/>
                </a:solidFill>
                <a:latin typeface="Courier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&gt;0);</a:t>
            </a:r>
          </a:p>
          <a:p>
            <a:r>
              <a:rPr lang="en-US" sz="3200" dirty="0" err="1">
                <a:solidFill>
                  <a:srgbClr val="FFFF00"/>
                </a:solidFill>
                <a:latin typeface="Courier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macheps</a:t>
            </a:r>
            <a:r>
              <a:rPr lang="en-US" sz="3200" dirty="0">
                <a:solidFill>
                  <a:srgbClr val="FFFF00"/>
                </a:solidFill>
                <a:latin typeface="Courier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=</a:t>
            </a:r>
            <a:r>
              <a:rPr lang="en-US" sz="3200" dirty="0" err="1">
                <a:solidFill>
                  <a:srgbClr val="FFFF00"/>
                </a:solidFill>
                <a:latin typeface="Courier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macheps</a:t>
            </a:r>
            <a:r>
              <a:rPr lang="en-US" sz="3200" dirty="0">
                <a:solidFill>
                  <a:srgbClr val="FFFF00"/>
                </a:solidFill>
                <a:latin typeface="Courier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/2; output; end;</a:t>
            </a:r>
          </a:p>
        </p:txBody>
      </p:sp>
    </p:spTree>
    <p:extLst>
      <p:ext uri="{BB962C8B-B14F-4D97-AF65-F5344CB8AC3E}">
        <p14:creationId xmlns:p14="http://schemas.microsoft.com/office/powerpoint/2010/main" val="3273812007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ＭＳ Ｐゴシック" panose="020B0600070205080204" pitchFamily="34" charset="-128"/>
              </a:rPr>
              <a:t>SAS 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n-US" dirty="0">
                <a:ea typeface="ＭＳ Ｐゴシック" panose="020B0600070205080204" pitchFamily="34" charset="-128"/>
              </a:rPr>
              <a:t>SAS stores dates internally as the number of days since January 1, 1960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dirty="0">
                <a:ea typeface="ＭＳ Ｐゴシック" panose="020B0600070205080204" pitchFamily="34" charset="-128"/>
              </a:rPr>
              <a:t>Special </a:t>
            </a:r>
            <a:r>
              <a:rPr lang="en-US" dirty="0" err="1">
                <a:ea typeface="ＭＳ Ｐゴシック" panose="020B0600070205080204" pitchFamily="34" charset="-128"/>
              </a:rPr>
              <a:t>informats</a:t>
            </a:r>
            <a:r>
              <a:rPr lang="en-US" dirty="0">
                <a:ea typeface="ＭＳ Ｐゴシック" panose="020B0600070205080204" pitchFamily="34" charset="-128"/>
              </a:rPr>
              <a:t> for reading dates (pp. 82-83)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dirty="0">
                <a:ea typeface="ＭＳ Ｐゴシック" panose="020B0600070205080204" pitchFamily="34" charset="-128"/>
              </a:rPr>
              <a:t>When a year is specified by two digits (‘03, ‘45, etc.), you can use </a:t>
            </a:r>
            <a:r>
              <a:rPr lang="en-US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YEARCUTOFF</a:t>
            </a:r>
            <a:r>
              <a:rPr lang="en-US" dirty="0">
                <a:ea typeface="ＭＳ Ｐゴシック" panose="020B0600070205080204" pitchFamily="34" charset="-128"/>
              </a:rPr>
              <a:t> to specify the century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2FB524D5-FE97-4A9A-A125-7E20BEFE70E6}" type="slidenum">
              <a:rPr lang="en-US" sz="1200" smtClean="0">
                <a:solidFill>
                  <a:srgbClr val="FFFFFF"/>
                </a:solidFill>
                <a:latin typeface="Tahoma" panose="020B0604030504040204" pitchFamily="34" charset="0"/>
              </a:rPr>
              <a:pPr>
                <a:defRPr/>
              </a:pPr>
              <a:t>16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ＭＳ Ｐゴシック" panose="020B0600070205080204" pitchFamily="34" charset="-128"/>
              </a:rPr>
              <a:t>SAS Dates-Year cutoff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n-US">
                <a:ea typeface="ＭＳ Ｐゴシック" panose="020B0600070205080204" pitchFamily="34" charset="-128"/>
              </a:rPr>
              <a:t>The default is 1920; SAS assumes dates range from 1920 to 2019.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>
                <a:ea typeface="ＭＳ Ｐゴシック" panose="020B0600070205080204" pitchFamily="34" charset="-128"/>
              </a:rPr>
              <a:t>It’s better to simply avoid this ambiguity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b="1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options yearcutoff=1930;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b="1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options yearcutoff=1800;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2393D796-5804-4E1B-978E-6DB34E1A4B0C}" type="slidenum">
              <a:rPr lang="en-US" sz="1200" smtClean="0">
                <a:solidFill>
                  <a:srgbClr val="FFFFFF"/>
                </a:solidFill>
                <a:latin typeface="Tahoma" panose="020B0604030504040204" pitchFamily="34" charset="0"/>
              </a:rPr>
              <a:pPr>
                <a:defRPr/>
              </a:pPr>
              <a:t>17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ＭＳ Ｐゴシック" panose="020B0600070205080204" pitchFamily="34" charset="-128"/>
              </a:rPr>
              <a:t>SAS Dates-TODAY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4294967295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800">
                <a:ea typeface="ＭＳ Ｐゴシック" panose="020B0600070205080204" pitchFamily="34" charset="-128"/>
              </a:rPr>
              <a:t>Handy function: </a:t>
            </a:r>
            <a:r>
              <a:rPr lang="en-US" sz="2800" b="1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TODAY()</a:t>
            </a:r>
            <a:r>
              <a:rPr lang="en-US" sz="2800">
                <a:ea typeface="ＭＳ Ｐゴシック" panose="020B0600070205080204" pitchFamily="34" charset="-128"/>
              </a:rPr>
              <a:t> is set to the current date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800">
                <a:ea typeface="ＭＳ Ｐゴシック" panose="020B0600070205080204" pitchFamily="34" charset="-128"/>
              </a:rPr>
              <a:t>Special date form for logical operators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4294967295"/>
          </p:nvPr>
        </p:nvSpPr>
        <p:spPr>
          <a:xfrm>
            <a:off x="4648200" y="1600200"/>
            <a:ext cx="4191000" cy="4495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2800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if birthdate&gt;’01JAN1988’d then age=‘Under 21’;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defRPr/>
            </a:pPr>
            <a:fld id="{FCDB033C-5110-46DF-9644-EE856116A9B5}" type="slidenum">
              <a:rPr lang="en-US" sz="1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pPr algn="r" eaLnBrk="1" hangingPunct="1">
                <a:defRPr/>
              </a:pPr>
              <a:t>18</a:t>
            </a:fld>
            <a:endParaRPr lang="en-US" sz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ＭＳ Ｐゴシック" panose="020B0600070205080204" pitchFamily="34" charset="-128"/>
              </a:rPr>
              <a:t>SAS Date functions and formats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n-US" dirty="0">
                <a:ea typeface="ＭＳ Ｐゴシック" panose="020B0600070205080204" pitchFamily="34" charset="-128"/>
              </a:rPr>
              <a:t>Printing dates in a conventional format: Use FORMAT command in PROC PRINT;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dirty="0">
                <a:ea typeface="ＭＳ Ｐゴシック" panose="020B0600070205080204" pitchFamily="34" charset="-128"/>
              </a:rPr>
              <a:t>We can also output data using date formats (pp. 82-83)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dirty="0">
                <a:ea typeface="ＭＳ Ｐゴシック" panose="020B0600070205080204" pitchFamily="34" charset="-128"/>
              </a:rPr>
              <a:t>Other useful functions:</a:t>
            </a:r>
          </a:p>
          <a:p>
            <a:pPr algn="ctr">
              <a:buFont typeface="Wingdings" panose="05000000000000000000" pitchFamily="2" charset="2"/>
              <a:buNone/>
              <a:defRPr/>
            </a:pPr>
            <a:r>
              <a:rPr lang="en-US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MONTH(),DAY(),YEAR(),MDY(),QTR()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6011D649-094B-474E-BD60-253F8B34D839}" type="slidenum">
              <a:rPr lang="en-US" sz="1200" smtClean="0">
                <a:solidFill>
                  <a:srgbClr val="FFFFFF"/>
                </a:solidFill>
                <a:latin typeface="Tahoma" panose="020B0604030504040204" pitchFamily="34" charset="0"/>
              </a:rPr>
              <a:pPr>
                <a:defRPr/>
              </a:pPr>
              <a:t>19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ＭＳ Ｐゴシック" panose="020B0600070205080204" pitchFamily="34" charset="-128"/>
              </a:rPr>
              <a:t>Assigning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ＭＳ Ｐゴシック" panose="020B0600070205080204" pitchFamily="34" charset="-128"/>
              </a:rPr>
              <a:t>Creating variables based on other variables is easily done within the data step after INPUT/INFILE/SET statements</a:t>
            </a:r>
          </a:p>
          <a:p>
            <a:pPr>
              <a:defRPr/>
            </a:pPr>
            <a:r>
              <a:rPr lang="en-US" dirty="0">
                <a:ea typeface="ＭＳ Ｐゴシック" panose="020B0600070205080204" pitchFamily="34" charset="-128"/>
              </a:rPr>
              <a:t>Assignment is carried out with the = sign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input var1 var2 var3;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b="1" dirty="0" err="1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mysum</a:t>
            </a:r>
            <a:r>
              <a:rPr lang="en-US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=var1+var2+var3;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b="1" dirty="0" err="1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mycube</a:t>
            </a:r>
            <a:r>
              <a:rPr lang="en-US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=var3**3;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always6=6;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newname=var2;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b="1" dirty="0" err="1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mysum</a:t>
            </a:r>
            <a:r>
              <a:rPr lang="en-US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=sum(var1,var2,var3)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681FC036-52EF-4317-ACC9-FC58F5FD6E25}" type="slidenum">
              <a:rPr lang="en-US" sz="1200" smtClean="0">
                <a:solidFill>
                  <a:srgbClr val="FFFFFF"/>
                </a:solidFill>
                <a:latin typeface="Tahoma" panose="020B0604030504040204" pitchFamily="34" charset="0"/>
              </a:rPr>
              <a:pPr>
                <a:defRPr/>
              </a:pPr>
              <a:t>2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ＭＳ Ｐゴシック" panose="020B0600070205080204" pitchFamily="34" charset="-128"/>
              </a:rPr>
              <a:t>RETAIN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648200"/>
          </a:xfrm>
        </p:spPr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dirty="0"/>
              <a:t>The RETAIN statement tells SAS to retain the value of a variable as SAS moves from observation to observation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/>
              <a:t>A clumsy solution to a common SAS problem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/>
              <a:t>Can be useful for cumulative analyses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/>
              <a:t>A sum statement creates a cumulative sum:</a:t>
            </a:r>
          </a:p>
          <a:p>
            <a:pPr algn="ctr">
              <a:buFont typeface="Wingdings" charset="2"/>
              <a:buNone/>
              <a:defRPr/>
            </a:pPr>
            <a:r>
              <a:rPr lang="en-US" b="1" dirty="0" err="1">
                <a:latin typeface="Courier New"/>
                <a:cs typeface="Courier New"/>
              </a:rPr>
              <a:t>cumul_sum+value_added</a:t>
            </a:r>
            <a:r>
              <a:rPr lang="en-US" b="1" dirty="0">
                <a:latin typeface="Courier New"/>
                <a:cs typeface="Courier New"/>
              </a:rPr>
              <a:t>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173374B4-E8BF-4408-A098-4CA759E50BB3}" type="slidenum">
              <a:rPr lang="en-US" sz="1200" smtClean="0">
                <a:solidFill>
                  <a:srgbClr val="FFFFFF"/>
                </a:solidFill>
                <a:latin typeface="Tahoma" panose="020B0604030504040204" pitchFamily="34" charset="0"/>
              </a:rPr>
              <a:pPr>
                <a:defRPr/>
              </a:pPr>
              <a:t>20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ＭＳ Ｐゴシック" panose="020B0600070205080204" pitchFamily="34" charset="-128"/>
              </a:rPr>
              <a:t>Using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dirty="0"/>
              <a:t>We have seen how to alter variables that have been read into a SAS data set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/>
              <a:t>Sometimes we want to operate on more than one variable in the same way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/>
              <a:t>This can be accomplished quickly by creating an array (another example of an awkward solution to a common problem in SAS)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9B7910FB-09DF-4519-A90A-16ED33907F22}" type="slidenum">
              <a:rPr lang="en-US" sz="1200" smtClean="0">
                <a:solidFill>
                  <a:srgbClr val="FFFFFF"/>
                </a:solidFill>
                <a:latin typeface="Tahoma" panose="020B0604030504040204" pitchFamily="34" charset="0"/>
              </a:rPr>
              <a:pPr>
                <a:defRPr/>
              </a:pPr>
              <a:t>21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ＭＳ Ｐゴシック" panose="020B0600070205080204" pitchFamily="34" charset="-128"/>
              </a:rPr>
              <a:t>Array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dirty="0"/>
              <a:t>An array is a group of variables (either all numeric or all character)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/>
              <a:t>These could be already-existing variables or new ones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/>
              <a:t>The array itself does not become an object in the data set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8F9E2A02-84D4-4FCF-A331-2EDD932E9CF9}" type="slidenum">
              <a:rPr lang="en-US" sz="1200" smtClean="0">
                <a:solidFill>
                  <a:srgbClr val="FFFFFF"/>
                </a:solidFill>
                <a:latin typeface="Tahoma" panose="020B0604030504040204" pitchFamily="34" charset="0"/>
              </a:rPr>
              <a:pPr>
                <a:defRPr/>
              </a:pPr>
              <a:t>22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ＭＳ Ｐゴシック" panose="020B0600070205080204" pitchFamily="34" charset="-128"/>
              </a:rPr>
              <a:t>Defining an array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n-US">
                <a:ea typeface="ＭＳ Ｐゴシック" panose="020B0600070205080204" pitchFamily="34" charset="-128"/>
              </a:rPr>
              <a:t>Once an array is defined, you can refer to its variables using “subscripts”.  Ex:</a:t>
            </a:r>
          </a:p>
          <a:p>
            <a:pPr algn="ctr">
              <a:buFont typeface="Wingdings" panose="05000000000000000000" pitchFamily="2" charset="2"/>
              <a:buNone/>
              <a:defRPr/>
            </a:pPr>
            <a:r>
              <a:rPr lang="en-US" b="1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array_name(2)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b="1">
                <a:latin typeface="Arial Unicode MS" panose="020B0604020202020204" pitchFamily="34" charset="-128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Using a </a:t>
            </a:r>
            <a:r>
              <a:rPr lang="en-US" b="1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DO</a:t>
            </a:r>
            <a:r>
              <a:rPr lang="en-US" b="1">
                <a:latin typeface="Arial Unicode MS" panose="020B0604020202020204" pitchFamily="34" charset="-128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 statement is clunky—I like to use </a:t>
            </a:r>
            <a:r>
              <a:rPr lang="en-US" b="1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DO OVER </a:t>
            </a:r>
            <a:r>
              <a:rPr lang="en-US" b="1">
                <a:latin typeface="Arial Unicode MS" panose="020B0604020202020204" pitchFamily="34" charset="-128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instead</a:t>
            </a:r>
            <a:endParaRPr lang="en-US">
              <a:latin typeface="Arial Unicode MS" panose="020B0604020202020204" pitchFamily="34" charset="-128"/>
              <a:ea typeface="ＭＳ Ｐゴシック" panose="020B060007020508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ARRAY </a:t>
            </a:r>
            <a:r>
              <a:rPr lang="en-US" b="1" dirty="0" err="1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array_name</a:t>
            </a:r>
            <a:r>
              <a:rPr lang="en-US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(n) $ .. .. ..;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Book ex: ARRAY song (5) </a:t>
            </a:r>
            <a:r>
              <a:rPr lang="en-US" b="1" dirty="0" err="1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wj</a:t>
            </a:r>
            <a:r>
              <a:rPr lang="en-US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kt</a:t>
            </a:r>
            <a:r>
              <a:rPr lang="en-US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tr</a:t>
            </a:r>
            <a:r>
              <a:rPr lang="en-US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filp</a:t>
            </a:r>
            <a:r>
              <a:rPr lang="en-US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ttr</a:t>
            </a:r>
            <a:r>
              <a:rPr lang="en-US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Do </a:t>
            </a:r>
            <a:r>
              <a:rPr lang="en-US" b="1" dirty="0" err="1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=1 TO 5;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IF song(</a:t>
            </a:r>
            <a:r>
              <a:rPr lang="en-US" b="1" dirty="0" err="1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)=9 THEN song(</a:t>
            </a:r>
            <a:r>
              <a:rPr lang="en-US" b="1" dirty="0" err="1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)=.;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END;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586F1909-910D-4B45-B4C2-86048D89CFE1}" type="slidenum">
              <a:rPr lang="en-US" sz="1200" smtClean="0">
                <a:solidFill>
                  <a:srgbClr val="FFFFFF"/>
                </a:solidFill>
                <a:latin typeface="Tahoma" panose="020B0604030504040204" pitchFamily="34" charset="0"/>
              </a:rPr>
              <a:pPr>
                <a:defRPr/>
              </a:pPr>
              <a:t>23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ＭＳ Ｐゴシック" panose="020B0600070205080204" pitchFamily="34" charset="-128"/>
              </a:rPr>
              <a:t>Shortcuts for lists of variables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n-US" dirty="0">
                <a:ea typeface="ＭＳ Ｐゴシック" panose="020B0600070205080204" pitchFamily="34" charset="-128"/>
              </a:rPr>
              <a:t>Suppose variable names begin with a common character string, and end with a number sequence:</a:t>
            </a:r>
          </a:p>
          <a:p>
            <a:pPr algn="ctr">
              <a:buFont typeface="Wingdings" panose="05000000000000000000" pitchFamily="2" charset="2"/>
              <a:buNone/>
              <a:defRPr/>
            </a:pPr>
            <a:r>
              <a:rPr lang="en-US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var1, var2, var3, var4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b="1" dirty="0">
                <a:latin typeface="Arial Unicode MS" panose="020B0604020202020204" pitchFamily="34" charset="-128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You can refer to them in shortcut fashion:</a:t>
            </a:r>
          </a:p>
          <a:p>
            <a:pPr algn="ctr">
              <a:buFont typeface="Wingdings" panose="05000000000000000000" pitchFamily="2" charset="2"/>
              <a:buNone/>
              <a:defRPr/>
            </a:pPr>
            <a:r>
              <a:rPr lang="en-US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var1-var4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endParaRPr lang="en-US" dirty="0">
              <a:ea typeface="ＭＳ Ｐゴシック" panose="020B0600070205080204" pitchFamily="34" charset="-12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707C8E61-F1FE-4C3B-91DD-3FA4317F4548}" type="slidenum">
              <a:rPr lang="en-US" sz="1200" smtClean="0">
                <a:solidFill>
                  <a:srgbClr val="FFFFFF"/>
                </a:solidFill>
                <a:latin typeface="Tahoma" panose="020B0604030504040204" pitchFamily="34" charset="0"/>
              </a:rPr>
              <a:pPr>
                <a:defRPr/>
              </a:pPr>
              <a:t>24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ＭＳ Ｐゴシック" panose="020B0600070205080204" pitchFamily="34" charset="-128"/>
              </a:rPr>
              <a:t>Lists of variables in functions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b="1" dirty="0">
                <a:latin typeface="Arial Unicode MS"/>
                <a:cs typeface="Arial Unicode MS"/>
              </a:rPr>
              <a:t>When specifying abbreviated lists in functions, you must use the keyword </a:t>
            </a:r>
            <a:r>
              <a:rPr lang="en-US" b="1" dirty="0">
                <a:latin typeface="Courier New"/>
                <a:cs typeface="Courier New"/>
              </a:rPr>
              <a:t>OF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b="1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sum(of var1-var4);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b="1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mean(of var1-var7);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1796AF77-7DCA-4593-97E6-FD567310E7A7}" type="slidenum">
              <a:rPr lang="en-US" sz="1200" smtClean="0">
                <a:solidFill>
                  <a:srgbClr val="FFFFFF"/>
                </a:solidFill>
                <a:latin typeface="Tahoma" panose="020B0604030504040204" pitchFamily="34" charset="0"/>
              </a:rPr>
              <a:pPr>
                <a:defRPr/>
              </a:pPr>
              <a:t>25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ＭＳ Ｐゴシック" panose="020B0600070205080204" pitchFamily="34" charset="-128"/>
              </a:rPr>
              <a:t>Variable ordering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n-US" dirty="0">
                <a:ea typeface="ＭＳ Ｐゴシック" panose="020B0600070205080204" pitchFamily="34" charset="-128"/>
              </a:rPr>
              <a:t>You can abbreviate lists of named variables using a double hyphen:</a:t>
            </a:r>
          </a:p>
          <a:p>
            <a:pPr algn="ctr">
              <a:buFont typeface="Wingdings" panose="05000000000000000000" pitchFamily="2" charset="2"/>
              <a:buNone/>
              <a:defRPr/>
            </a:pPr>
            <a:r>
              <a:rPr lang="en-US" b="1" dirty="0" err="1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firstvar</a:t>
            </a:r>
            <a:r>
              <a:rPr lang="en-US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—</a:t>
            </a:r>
            <a:r>
              <a:rPr lang="en-US" b="1" dirty="0" err="1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lastvar</a:t>
            </a:r>
            <a:endParaRPr lang="en-US" b="1" dirty="0">
              <a:latin typeface="Courier New" panose="02070309020205020404" pitchFamily="49" charset="0"/>
              <a:ea typeface="ＭＳ Ｐゴシック" panose="020B0600070205080204" pitchFamily="34" charset="-128"/>
              <a:cs typeface="Courier New" panose="02070309020205020404" pitchFamily="49" charset="0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b="1" dirty="0">
                <a:latin typeface="Arial Unicode MS" panose="020B0604020202020204" pitchFamily="34" charset="-128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These must follow the creation order of the variables as defined in the SAS data sheet.  Check this either in the worksheet or by entering:</a:t>
            </a:r>
          </a:p>
          <a:p>
            <a:pPr algn="ctr">
              <a:buFont typeface="Wingdings" panose="05000000000000000000" pitchFamily="2" charset="2"/>
              <a:buNone/>
              <a:defRPr/>
            </a:pPr>
            <a:r>
              <a:rPr lang="en-US" b="1" dirty="0" err="1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proc</a:t>
            </a:r>
            <a:r>
              <a:rPr lang="en-US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contents data=</a:t>
            </a:r>
            <a:r>
              <a:rPr lang="en-US" b="1" i="1" dirty="0" err="1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dsname</a:t>
            </a:r>
            <a:r>
              <a:rPr lang="en-US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position;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endParaRPr lang="en-US" dirty="0">
              <a:ea typeface="ＭＳ Ｐゴシック" panose="020B0600070205080204" pitchFamily="34" charset="-12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729DCD0C-A53F-4985-A787-6755C97A539B}" type="slidenum">
              <a:rPr lang="en-US" sz="1200" smtClean="0">
                <a:solidFill>
                  <a:srgbClr val="FFFFFF"/>
                </a:solidFill>
                <a:latin typeface="Tahoma" panose="020B0604030504040204" pitchFamily="34" charset="0"/>
              </a:rPr>
              <a:pPr>
                <a:defRPr/>
              </a:pPr>
              <a:t>26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ＭＳ Ｐゴシック" panose="020B0600070205080204" pitchFamily="34" charset="-128"/>
              </a:rPr>
              <a:t>Special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n-US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_ALL_</a:t>
            </a:r>
            <a:r>
              <a:rPr lang="en-US" dirty="0">
                <a:ea typeface="ＭＳ Ｐゴシック" panose="020B0600070205080204" pitchFamily="34" charset="-128"/>
              </a:rPr>
              <a:t> is short for “all variables in the data set”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_NUMERIC_</a:t>
            </a:r>
            <a:r>
              <a:rPr lang="en-US" dirty="0">
                <a:ea typeface="ＭＳ Ｐゴシック" panose="020B0600070205080204" pitchFamily="34" charset="-128"/>
              </a:rPr>
              <a:t> is short for “all numeric variables in the data set”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_CHARACTER_</a:t>
            </a:r>
            <a:r>
              <a:rPr lang="en-US" dirty="0">
                <a:ea typeface="ＭＳ Ｐゴシック" panose="020B0600070205080204" pitchFamily="34" charset="-128"/>
              </a:rPr>
              <a:t> is short for “all character variables in the data set”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_N_</a:t>
            </a:r>
            <a:r>
              <a:rPr lang="en-US" dirty="0">
                <a:ea typeface="ＭＳ Ｐゴシック" panose="020B0600070205080204" pitchFamily="34" charset="-128"/>
              </a:rPr>
              <a:t> is short for “current observation index in the data set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A59958DD-134A-4CD4-98CD-35F7D4E7780C}" type="slidenum">
              <a:rPr lang="en-US" sz="1200" smtClean="0">
                <a:solidFill>
                  <a:srgbClr val="FFFFFF"/>
                </a:solidFill>
                <a:latin typeface="Tahoma" panose="020B0604030504040204" pitchFamily="34" charset="0"/>
              </a:rPr>
              <a:pPr>
                <a:defRPr/>
              </a:pPr>
              <a:t>27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ＭＳ Ｐゴシック" panose="020B0600070205080204" pitchFamily="34" charset="-128"/>
              </a:rPr>
              <a:t>Special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n-US" dirty="0">
                <a:ea typeface="ＭＳ Ｐゴシック" panose="020B0600070205080204" pitchFamily="34" charset="-128"/>
                <a:cs typeface="Courier New" panose="02070309020205020404" pitchFamily="49" charset="0"/>
              </a:rPr>
              <a:t>Imported variables sometimes have embedded spaces; resolve this with the following syntax:</a:t>
            </a:r>
          </a:p>
          <a:p>
            <a:pPr marL="0" indent="0">
              <a:buNone/>
              <a:defRPr/>
            </a:pPr>
            <a:r>
              <a:rPr lang="en-US" dirty="0">
                <a:latin typeface="Courier" pitchFamily="2" charset="0"/>
                <a:ea typeface="ＭＳ Ｐゴシック" panose="020B0600070205080204" pitchFamily="34" charset="-128"/>
              </a:rPr>
              <a:t>IF ‘First </a:t>
            </a:r>
            <a:r>
              <a:rPr lang="en-US" dirty="0" err="1">
                <a:latin typeface="Courier" pitchFamily="2" charset="0"/>
                <a:ea typeface="ＭＳ Ｐゴシック" panose="020B0600070205080204" pitchFamily="34" charset="-128"/>
              </a:rPr>
              <a:t>Name’N</a:t>
            </a:r>
            <a:r>
              <a:rPr lang="en-US" dirty="0">
                <a:latin typeface="Courier" pitchFamily="2" charset="0"/>
                <a:ea typeface="ＭＳ Ｐゴシック" panose="020B0600070205080204" pitchFamily="34" charset="-128"/>
              </a:rPr>
              <a:t>=‘Xiang’;</a:t>
            </a:r>
          </a:p>
          <a:p>
            <a:pPr>
              <a:buSzPct val="50000"/>
              <a:defRPr/>
            </a:pPr>
            <a:r>
              <a:rPr lang="en-US" dirty="0">
                <a:ea typeface="ＭＳ Ｐゴシック" panose="020B0600070205080204" pitchFamily="34" charset="-128"/>
              </a:rPr>
              <a:t>This same syntax can mask special characters in variable names too</a:t>
            </a:r>
          </a:p>
          <a:p>
            <a:pPr>
              <a:buSzPct val="50000"/>
              <a:defRPr/>
            </a:pPr>
            <a:r>
              <a:rPr lang="en-US" dirty="0">
                <a:ea typeface="ＭＳ Ｐゴシック" panose="020B0600070205080204" pitchFamily="34" charset="-128"/>
              </a:rPr>
              <a:t>SAS has options to replace special characters and blanks </a:t>
            </a:r>
            <a:r>
              <a:rPr lang="en-US">
                <a:ea typeface="ＭＳ Ｐゴシック" panose="020B0600070205080204" pitchFamily="34" charset="-128"/>
              </a:rPr>
              <a:t>with underscores</a:t>
            </a:r>
            <a:endParaRPr lang="en-US" dirty="0">
              <a:ea typeface="ＭＳ Ｐゴシック" panose="020B0600070205080204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A59958DD-134A-4CD4-98CD-35F7D4E7780C}" type="slidenum">
              <a:rPr lang="en-US" sz="1200" smtClean="0">
                <a:solidFill>
                  <a:srgbClr val="FFFFFF"/>
                </a:solidFill>
                <a:latin typeface="Tahoma" panose="020B0604030504040204" pitchFamily="34" charset="0"/>
              </a:rPr>
              <a:pPr>
                <a:defRPr/>
              </a:pPr>
              <a:t>28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0352829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ＭＳ Ｐゴシック" panose="020B0600070205080204" pitchFamily="34" charset="-128"/>
              </a:rPr>
              <a:t>Assigning Variables II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dirty="0"/>
              <a:t>Order of operations is followed, but use parentheses when necessary and for clarity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/>
              <a:t>Previously defined variables can be modified (over-written)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r1=(var1/var2)/var3;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r2=var1/(var2/var3);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var1=var1-15;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11CA5EF6-06EB-40F7-9470-1A00416226F9}" type="slidenum">
              <a:rPr lang="en-US" sz="1200" smtClean="0">
                <a:solidFill>
                  <a:srgbClr val="FFFFFF"/>
                </a:solidFill>
                <a:latin typeface="Tahoma" panose="020B0604030504040204" pitchFamily="34" charset="0"/>
              </a:rPr>
              <a:pPr>
                <a:defRPr/>
              </a:pPr>
              <a:t>3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ＭＳ Ｐゴシック" panose="020B0600070205080204" pitchFamily="34" charset="-128"/>
              </a:rPr>
              <a:t>SAS functions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n-US" dirty="0">
                <a:latin typeface="Arial Unicode MS" panose="020B0604020202020204" pitchFamily="34" charset="-128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In addition to simple math expressions, you can use built-in SAS functions to create variables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dirty="0">
                <a:latin typeface="Arial Unicode MS" panose="020B0604020202020204" pitchFamily="34" charset="-128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Section 3.3 (pages 62-65) lists many built-in functions for character variables, numeric variables, and dates (numeric variables)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95EB3DB2-0939-48D9-ABD1-146DC031736C}" type="slidenum">
              <a:rPr lang="en-US" sz="1200" smtClean="0">
                <a:solidFill>
                  <a:srgbClr val="FFFFFF"/>
                </a:solidFill>
                <a:latin typeface="Tahoma" panose="020B0604030504040204" pitchFamily="34" charset="0"/>
              </a:rPr>
              <a:pPr>
                <a:defRPr/>
              </a:pPr>
              <a:t>4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ＭＳ Ｐゴシック" panose="020B0600070205080204" pitchFamily="34" charset="-128"/>
              </a:rPr>
              <a:t>Working with your data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dirty="0">
                <a:latin typeface="Arial Unicode MS"/>
                <a:cs typeface="Arial Unicode MS"/>
              </a:rPr>
              <a:t>Some of the most useful: </a:t>
            </a:r>
            <a:r>
              <a:rPr lang="en-US" b="1" dirty="0">
                <a:latin typeface="Courier New"/>
                <a:cs typeface="Courier New"/>
              </a:rPr>
              <a:t>LOG, MEAN, ROUND, SUM, TRIM, UPCASE, SUBSTR, CAT, COMPRESS, DAY, MONTH</a:t>
            </a:r>
          </a:p>
          <a:p>
            <a:pPr>
              <a:buFont typeface="Wingdings" charset="2"/>
              <a:buChar char="§"/>
              <a:defRPr/>
            </a:pPr>
            <a:r>
              <a:rPr lang="en-US" b="1" dirty="0">
                <a:latin typeface="Arial Unicode MS"/>
                <a:cs typeface="Arial Unicode MS"/>
              </a:rPr>
              <a:t>Note: </a:t>
            </a:r>
            <a:r>
              <a:rPr lang="en-US" b="1" dirty="0">
                <a:latin typeface="Courier New"/>
                <a:cs typeface="Courier New"/>
              </a:rPr>
              <a:t>MEAN</a:t>
            </a:r>
            <a:r>
              <a:rPr lang="en-US" b="1" dirty="0">
                <a:latin typeface="Arial Unicode MS"/>
                <a:cs typeface="Arial Unicode MS"/>
              </a:rPr>
              <a:t> takes the mean of several variables, not the mean of all values of one variable.  Similarly with </a:t>
            </a:r>
            <a:r>
              <a:rPr lang="en-US" b="1" dirty="0">
                <a:latin typeface="Courier New"/>
                <a:cs typeface="Courier New"/>
              </a:rPr>
              <a:t>SUM</a:t>
            </a:r>
            <a:r>
              <a:rPr lang="en-US" b="1" dirty="0">
                <a:latin typeface="Arial Unicode MS"/>
                <a:cs typeface="Arial Unicode MS"/>
              </a:rPr>
              <a:t>, etc.  They are row operators, not column operators.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15138CE7-00A6-41A6-BC24-44206430C141}" type="slidenum">
              <a:rPr lang="en-US" sz="1200" smtClean="0">
                <a:solidFill>
                  <a:srgbClr val="FFFFFF"/>
                </a:solidFill>
                <a:latin typeface="Tahoma" panose="020B0604030504040204" pitchFamily="34" charset="0"/>
              </a:rPr>
              <a:pPr>
                <a:defRPr/>
              </a:pPr>
              <a:t>5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ＭＳ Ｐゴシック" panose="020B0600070205080204" pitchFamily="34" charset="-128"/>
              </a:rPr>
              <a:t>Using IF-THEN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n-US" dirty="0">
                <a:ea typeface="ＭＳ Ｐゴシック" panose="020B0600070205080204" pitchFamily="34" charset="-128"/>
              </a:rPr>
              <a:t>Conditional statements in SAS rely on several important keywords like </a:t>
            </a:r>
            <a:r>
              <a:rPr lang="en-US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IF</a:t>
            </a:r>
            <a:r>
              <a:rPr lang="en-US" dirty="0">
                <a:ea typeface="ＭＳ Ｐゴシック" panose="020B0600070205080204" pitchFamily="34" charset="-128"/>
              </a:rPr>
              <a:t>, </a:t>
            </a:r>
            <a:r>
              <a:rPr lang="en-US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THEN</a:t>
            </a:r>
            <a:r>
              <a:rPr lang="en-US" dirty="0">
                <a:ea typeface="ＭＳ Ｐゴシック" panose="020B0600070205080204" pitchFamily="34" charset="-128"/>
              </a:rPr>
              <a:t> and </a:t>
            </a:r>
            <a:r>
              <a:rPr lang="en-US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ELSE</a:t>
            </a:r>
            <a:r>
              <a:rPr lang="en-US" dirty="0">
                <a:ea typeface="ＭＳ Ｐゴシック" panose="020B0600070205080204" pitchFamily="34" charset="-128"/>
              </a:rPr>
              <a:t> and logical keywords like</a:t>
            </a:r>
          </a:p>
          <a:p>
            <a:pPr algn="ctr">
              <a:buFont typeface="Wingdings" panose="05000000000000000000" pitchFamily="2" charset="2"/>
              <a:buNone/>
              <a:defRPr/>
            </a:pPr>
            <a:r>
              <a:rPr lang="en-US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EQ,NE,GT,LT,GE,LE,IN,AND,OR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b="1" dirty="0">
                <a:latin typeface="Arial Unicode MS" panose="020B0604020202020204" pitchFamily="34" charset="-128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All of these have symbolic equivalents (see pages 66 and 67)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IN</a:t>
            </a:r>
            <a:r>
              <a:rPr lang="en-US" b="1" dirty="0">
                <a:latin typeface="Arial Unicode MS" panose="020B0604020202020204" pitchFamily="34" charset="-128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: Checks whether a variable value occurs in a specified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F2FFF3D0-5E29-4643-AE8A-B9BA4204DCF1}" type="slidenum">
              <a:rPr lang="en-US" sz="1200" smtClean="0">
                <a:solidFill>
                  <a:srgbClr val="FFFFFF"/>
                </a:solidFill>
                <a:latin typeface="Tahoma" panose="020B0604030504040204" pitchFamily="34" charset="0"/>
              </a:rPr>
              <a:pPr>
                <a:defRPr/>
              </a:pPr>
              <a:t>6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ＭＳ Ｐゴシック" panose="020B0600070205080204" pitchFamily="34" charset="-128"/>
              </a:rPr>
              <a:t>Simple IF-THEN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ＭＳ Ｐゴシック" panose="020B0600070205080204" pitchFamily="34" charset="-128"/>
              </a:rPr>
              <a:t>An IF-THEN statement is a simple conditional statement, usually resulting in only one action, unless the keywords DO and END are specified (like braces in R)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US">
              <a:ea typeface="ＭＳ Ｐゴシック" panose="020B0600070205080204" pitchFamily="34" charset="-12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b="1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IF X&gt;0 AND X&lt;2 THEN Y=X;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b="1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ELSE Y=2-X;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B8F6695B-F484-4C70-894C-54CDAD50277C}" type="slidenum">
              <a:rPr lang="en-US" sz="1200" smtClean="0">
                <a:solidFill>
                  <a:srgbClr val="FFFFFF"/>
                </a:solidFill>
                <a:latin typeface="Tahoma" panose="020B0604030504040204" pitchFamily="34" charset="0"/>
              </a:rPr>
              <a:pPr>
                <a:defRPr/>
              </a:pPr>
              <a:t>7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ＭＳ Ｐゴシック" panose="020B0600070205080204" pitchFamily="34" charset="-128"/>
              </a:rPr>
              <a:t>IF THEN/ELSE IF/ELSE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dirty="0"/>
              <a:t>Several conditions may be checked using </a:t>
            </a:r>
            <a:r>
              <a:rPr lang="en-US" b="1" dirty="0">
                <a:latin typeface="Courier New"/>
                <a:cs typeface="Courier New"/>
              </a:rPr>
              <a:t>ELSE IF </a:t>
            </a:r>
            <a:r>
              <a:rPr lang="en-US" dirty="0"/>
              <a:t>or </a:t>
            </a:r>
            <a:r>
              <a:rPr lang="en-US" b="1" dirty="0">
                <a:latin typeface="Courier New"/>
                <a:cs typeface="Courier New"/>
              </a:rPr>
              <a:t>ELSE</a:t>
            </a:r>
            <a:r>
              <a:rPr lang="en-US" dirty="0"/>
              <a:t> statements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/>
              <a:t>The last action is carried out if none of the previous conditions are true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b="1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IF .. THEN ..;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b="1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ELSE IF .. THEN ..;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b="1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ELSE ..;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080582C1-78A4-4426-A50A-4DCBC459A526}" type="slidenum">
              <a:rPr lang="en-US" sz="1200" smtClean="0">
                <a:solidFill>
                  <a:srgbClr val="FFFFFF"/>
                </a:solidFill>
                <a:latin typeface="Tahoma" panose="020B0604030504040204" pitchFamily="34" charset="0"/>
              </a:rPr>
              <a:pPr>
                <a:defRPr/>
              </a:pPr>
              <a:t>8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ＭＳ Ｐゴシック" panose="020B0600070205080204" pitchFamily="34" charset="-128"/>
              </a:rPr>
              <a:t>IF-THEN vs. IF-THEN/ELSE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dirty="0"/>
              <a:t>Using several </a:t>
            </a:r>
            <a:r>
              <a:rPr lang="en-US" b="1" dirty="0">
                <a:latin typeface="Courier New"/>
                <a:cs typeface="Courier New"/>
              </a:rPr>
              <a:t>ELSE</a:t>
            </a:r>
            <a:r>
              <a:rPr lang="en-US" dirty="0"/>
              <a:t> statements is more efficient than using several </a:t>
            </a:r>
            <a:r>
              <a:rPr lang="en-US" b="1" dirty="0">
                <a:latin typeface="Courier New"/>
                <a:cs typeface="Courier New"/>
              </a:rPr>
              <a:t>IF-THEN </a:t>
            </a:r>
            <a:r>
              <a:rPr lang="en-US" dirty="0"/>
              <a:t>statements (though errors in logic are more likely)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/>
              <a:t>Note: Parentheses may be useful with </a:t>
            </a:r>
            <a:r>
              <a:rPr lang="en-US" b="1" dirty="0">
                <a:latin typeface="Courier New"/>
                <a:cs typeface="Courier New"/>
              </a:rPr>
              <a:t>AND/OR </a:t>
            </a:r>
            <a:r>
              <a:rPr lang="en-US" dirty="0"/>
              <a:t>statements.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D8DDF15E-6D89-4675-BEAA-3250FBC23018}" type="slidenum">
              <a:rPr lang="en-US" sz="1200" smtClean="0">
                <a:solidFill>
                  <a:srgbClr val="FFFFFF"/>
                </a:solidFill>
                <a:latin typeface="Tahoma" panose="020B0604030504040204" pitchFamily="34" charset="0"/>
              </a:rPr>
              <a:pPr>
                <a:defRPr/>
              </a:pPr>
              <a:t>9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heme1">
  <a:themeElements>
    <a:clrScheme name="Slit 6">
      <a:dk1>
        <a:srgbClr val="0000AC"/>
      </a:dk1>
      <a:lt1>
        <a:srgbClr val="FFFFFF"/>
      </a:lt1>
      <a:dk2>
        <a:srgbClr val="000086"/>
      </a:dk2>
      <a:lt2>
        <a:srgbClr val="CCFFFF"/>
      </a:lt2>
      <a:accent1>
        <a:srgbClr val="0099FF"/>
      </a:accent1>
      <a:accent2>
        <a:srgbClr val="00B000"/>
      </a:accent2>
      <a:accent3>
        <a:srgbClr val="AAAAC3"/>
      </a:accent3>
      <a:accent4>
        <a:srgbClr val="DADADA"/>
      </a:accent4>
      <a:accent5>
        <a:srgbClr val="AACAFF"/>
      </a:accent5>
      <a:accent6>
        <a:srgbClr val="009F00"/>
      </a:accent6>
      <a:hlink>
        <a:srgbClr val="FFE701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46420</TotalTime>
  <Words>1615</Words>
  <Application>Microsoft Macintosh PowerPoint</Application>
  <PresentationFormat>On-screen Show (4:3)</PresentationFormat>
  <Paragraphs>194</Paragraphs>
  <Slides>28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Arial Unicode MS</vt:lpstr>
      <vt:lpstr>Arial Black</vt:lpstr>
      <vt:lpstr>Courier</vt:lpstr>
      <vt:lpstr>Courier New</vt:lpstr>
      <vt:lpstr>Tahoma</vt:lpstr>
      <vt:lpstr>Times New Roman</vt:lpstr>
      <vt:lpstr>Wingdings</vt:lpstr>
      <vt:lpstr>Theme1</vt:lpstr>
      <vt:lpstr>Chapter 3: Working With Your Data</vt:lpstr>
      <vt:lpstr>Assigning Variables</vt:lpstr>
      <vt:lpstr>Assigning Variables II</vt:lpstr>
      <vt:lpstr>SAS functions</vt:lpstr>
      <vt:lpstr>Working with your data</vt:lpstr>
      <vt:lpstr>Using IF-THEN Statements</vt:lpstr>
      <vt:lpstr>Simple IF-THEN statement</vt:lpstr>
      <vt:lpstr>IF THEN/ELSE IF/ELSE</vt:lpstr>
      <vt:lpstr>IF-THEN vs. IF-THEN/ELSE</vt:lpstr>
      <vt:lpstr>Missing Values</vt:lpstr>
      <vt:lpstr>Grouping Observations</vt:lpstr>
      <vt:lpstr>Using IF to select a subset of data</vt:lpstr>
      <vt:lpstr>Implict vs Explicit subsetting IF</vt:lpstr>
      <vt:lpstr>Using OUTPUT to make multiple observations from one</vt:lpstr>
      <vt:lpstr>Iterative DO statements</vt:lpstr>
      <vt:lpstr>SAS Dates</vt:lpstr>
      <vt:lpstr>SAS Dates-Year cutoff</vt:lpstr>
      <vt:lpstr>SAS Dates-TODAY</vt:lpstr>
      <vt:lpstr>SAS Date functions and formats</vt:lpstr>
      <vt:lpstr>RETAIN statement</vt:lpstr>
      <vt:lpstr>Using arrays</vt:lpstr>
      <vt:lpstr>Array properties</vt:lpstr>
      <vt:lpstr>Defining an array</vt:lpstr>
      <vt:lpstr>Shortcuts for lists of variables</vt:lpstr>
      <vt:lpstr>Lists of variables in functions</vt:lpstr>
      <vt:lpstr>Variable ordering</vt:lpstr>
      <vt:lpstr>Special variables</vt:lpstr>
      <vt:lpstr>Special variables</vt:lpstr>
    </vt:vector>
  </TitlesOfParts>
  <Company>University of South Carolina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dedwards</dc:creator>
  <cp:lastModifiedBy>GREGO, JOHN</cp:lastModifiedBy>
  <cp:revision>204</cp:revision>
  <cp:lastPrinted>2020-10-06T13:04:19Z</cp:lastPrinted>
  <dcterms:created xsi:type="dcterms:W3CDTF">2011-10-04T16:59:25Z</dcterms:created>
  <dcterms:modified xsi:type="dcterms:W3CDTF">2020-10-14T15:13:34Z</dcterms:modified>
</cp:coreProperties>
</file>