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324" r:id="rId2"/>
    <p:sldId id="325" r:id="rId3"/>
    <p:sldId id="326" r:id="rId4"/>
    <p:sldId id="327" r:id="rId5"/>
    <p:sldId id="275" r:id="rId6"/>
    <p:sldId id="276" r:id="rId7"/>
    <p:sldId id="284" r:id="rId8"/>
    <p:sldId id="287" r:id="rId9"/>
    <p:sldId id="288" r:id="rId10"/>
    <p:sldId id="286" r:id="rId11"/>
    <p:sldId id="277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1" r:id="rId24"/>
    <p:sldId id="302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7" r:id="rId38"/>
    <p:sldId id="318" r:id="rId39"/>
    <p:sldId id="319" r:id="rId40"/>
    <p:sldId id="320" r:id="rId41"/>
    <p:sldId id="321" r:id="rId42"/>
    <p:sldId id="322" r:id="rId43"/>
    <p:sldId id="323" r:id="rId4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2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C75D1AE3-912D-47F2-9BC5-768A67440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2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AF7D474D-FBB6-40D0-994D-CBC1DDAE6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682472F-2BA3-4C62-851E-19198CB56D67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973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3177" tIns="46589" rIns="93177" bIns="46589"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6131079F-90ED-47E4-A26A-702C9FC3AB43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10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SPSS may be available in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Gambrell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784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Pharmacy</a:t>
            </a:r>
            <a:r>
              <a:rPr lang="en-US" baseline="0" dirty="0" smtClean="0"/>
              <a:t> faculty member Mike Dickson used SUDAAN.  RCCC survey used weights.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62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a ratio estimate</a:t>
            </a:r>
            <a:r>
              <a:rPr lang="en-US" baseline="0" dirty="0" smtClean="0"/>
              <a:t> from STAT 519, but with an intercept term.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table is the same as a SAS data set.  </a:t>
            </a:r>
            <a:r>
              <a:rPr lang="en-US" dirty="0" err="1" smtClean="0"/>
              <a:t>sas_sql_hospital.sas</a:t>
            </a:r>
            <a:r>
              <a:rPr lang="en-US" dirty="0" smtClean="0"/>
              <a:t>, para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85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sas_sql_hospital.sas</a:t>
            </a:r>
            <a:r>
              <a:rPr lang="en-US" dirty="0" smtClean="0"/>
              <a:t>, paras 2-3 (look in WORK library)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9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sas_sql_hospital.sas</a:t>
            </a:r>
            <a:r>
              <a:rPr lang="en-US" baseline="0" dirty="0" smtClean="0"/>
              <a:t> paras 4-5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3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sas_sql_subsetcalc.sas</a:t>
            </a:r>
            <a:r>
              <a:rPr lang="en-US" dirty="0" smtClean="0"/>
              <a:t>, para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38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sas_sql_subsetcalc.sas</a:t>
            </a:r>
            <a:r>
              <a:rPr lang="en-US" dirty="0" smtClean="0"/>
              <a:t>, paras 1-5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09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sas_sql_subsetcalc.sas</a:t>
            </a:r>
            <a:r>
              <a:rPr lang="en-US" dirty="0" smtClean="0"/>
              <a:t>, pars 4-5.  I don’t like the paragraph 4 output.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8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sas_sql_subsetcalc.sas</a:t>
            </a:r>
            <a:r>
              <a:rPr lang="en-US" dirty="0" smtClean="0"/>
              <a:t>, paragraph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4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682472F-2BA3-4C62-851E-19198CB56D67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2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Export.sas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169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sas_sql_join_sas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2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a.varname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b.varname</a:t>
            </a:r>
            <a:r>
              <a:rPr lang="en-US" baseline="0" dirty="0" smtClean="0"/>
              <a:t> in paragraph 1 denote aliases.  Key columns are Patient and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2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Sas_sql_join.sas</a:t>
            </a:r>
            <a:r>
              <a:rPr lang="en-US" dirty="0" smtClean="0"/>
              <a:t>, paras 1 and</a:t>
            </a:r>
            <a:r>
              <a:rPr lang="en-US" baseline="0" dirty="0" smtClean="0"/>
              <a:t> 2 (bad inner join).  Rerun table creation each time (so A &amp; B appear I output immediately before joins).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422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a patient is dropped.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9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sas_sql_edit_alter.sas</a:t>
            </a:r>
            <a:r>
              <a:rPr lang="en-US" dirty="0" smtClean="0"/>
              <a:t>, paras 1-2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389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SET keyword instead of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35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sas_sql_edit_alter.sas</a:t>
            </a:r>
            <a:r>
              <a:rPr lang="en-US" dirty="0" smtClean="0"/>
              <a:t>,</a:t>
            </a:r>
            <a:r>
              <a:rPr lang="en-US" baseline="0" dirty="0" smtClean="0"/>
              <a:t> paras 3-4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89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sas_sql_edit_alter.sas</a:t>
            </a:r>
            <a:r>
              <a:rPr lang="en-US" smtClean="0"/>
              <a:t>,</a:t>
            </a:r>
            <a:r>
              <a:rPr lang="en-US" baseline="0" smtClean="0"/>
              <a:t> paras 6-7.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D474D-FBB6-40D0-994D-CBC1DDAE6A0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682472F-2BA3-4C62-851E-19198CB56D67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3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Export.sas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017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682472F-2BA3-4C62-851E-19198CB56D67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4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Export.sas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10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4682472F-2BA3-4C62-851E-19198CB56D67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5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435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12CA0BA-75D4-43B4-9CAD-ABD4F42CAE30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6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Var.jpg, val.jpg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212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3177" tIns="46589" rIns="93177" bIns="46589"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7F5B037E-F37C-429E-904E-2C769361291F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7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Spss.jpg,</a:t>
            </a:r>
            <a:r>
              <a:rPr lang="en-US" altLang="en-US" baseline="0" dirty="0" smtClean="0">
                <a:ea typeface="ＭＳ Ｐゴシック" panose="020B0600070205080204" pitchFamily="34" charset="-128"/>
              </a:rPr>
              <a:t> maybe por.jpg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3183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3177" tIns="46589" rIns="93177" bIns="46589"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CEE2285D-B110-4C19-BCA2-FBBB97DA8121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8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por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and .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sav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are client’s files and hence not available on course website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770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3177" tIns="46589" rIns="93177" bIns="46589"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55049E8D-6790-4966-8FEF-805AEF773BE0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rPr>
              <a:pPr algn="r">
                <a:defRPr/>
              </a:pPr>
              <a:t>9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Arial Unicode MS" panose="020B0604020202020204" pitchFamily="34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Import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Lowcountry.sav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61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7C1A-8257-40A3-9A62-7E7C89B71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22065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4099D-E4CE-4BB8-A2DD-8864E5316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553"/>
      </p:ext>
    </p:extLst>
  </p:cSld>
  <p:clrMapOvr>
    <a:masterClrMapping/>
  </p:clrMapOvr>
  <p:transition spd="med">
    <p:dissolv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8135-B477-4DFB-9AF2-AA43E6855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34946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F855B-4E44-4E28-B24A-24C6ED7B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7870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7DEA-66FA-46C2-8AFB-B85BEDD69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5916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DBB79-AA73-49AF-A503-E15B71112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8381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38B35-0C06-423C-862D-6BEA056C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60471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DB9-5D12-4BA4-AB59-AD66BE0FA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8461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3833F-397E-40DF-864F-8322F185F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49458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B745E-53DC-418B-9524-1EEC135CA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802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307E-26F7-4275-B222-B7D8E090D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323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D2B9F-5967-4B48-8D67-CBD43CA76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20546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75806B9-2360-4F69-81E8-093AB873F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SAS </a:t>
            </a:r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Exporting Data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038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We have already used many of the techniques in Chapter 9 to export data, but will learn a couple new features.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Export Data…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Writing files with FILE/PUT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Writing files with PROC EXPORT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Writing files with ODS</a:t>
            </a:r>
          </a:p>
          <a:p>
            <a:pPr marL="0" indent="0">
              <a:buNone/>
              <a:defRPr/>
            </a:pPr>
            <a:endParaRPr lang="en-US" b="1" dirty="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37931725" lvl="1" indent="-37474525"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FF8B9BD-0FDA-4A54-AAAA-A17700C6DC3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209832798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So what’s the point?  It’s convenient to import data sets into SAS if (1) we need to take advantage of SAS’s additional functionality or (2) we don’t have a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SPSS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license!</a:t>
            </a:r>
            <a:endParaRPr lang="en-US" dirty="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0F9186C2-494E-4BD7-8506-527F8424D419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10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SUDAAN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SUDAAN is a package for analyzing complex </a:t>
            </a:r>
            <a:r>
              <a:rPr lang="en-US" dirty="0" smtClean="0"/>
              <a:t>surveys </a:t>
            </a:r>
            <a:r>
              <a:rPr lang="en-US" dirty="0"/>
              <a:t>developed by RTI, but coordinated with SAS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Researchers can use SUDAAN even though they do not have an intimate knowledge of survey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8837542-EBE9-48D3-822C-413E2821AB76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11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SUDAAN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Many complex survey databases available for public use include a set of pre-calculated weights, and often </a:t>
            </a:r>
            <a:r>
              <a:rPr lang="en-US" dirty="0" smtClean="0"/>
              <a:t>some </a:t>
            </a:r>
            <a:r>
              <a:rPr lang="en-US" dirty="0"/>
              <a:t>applicable SUDAAN code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With the data, the weights, and some knowledge of how the survey was constructed, researchers are ready to go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DEF3AAE4-9931-4027-BAEF-B0AE7A9AE9A0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12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SUDAAN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SAS can embed SUDAAN code in a regular SAS program.  Syntax for SUDAAN and SAS-callable SUDAAN are so similar that you wouldn’t distinguish them at first glance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SAS executes SUDAAN-style PROC steps, but with slight name changes to avoid confusion with existing SAS PROC steps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912D4453-C146-4C35-9F23-594404E1F2B0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13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SUDAAN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/>
              <a:t>In the following examples, </a:t>
            </a:r>
            <a:r>
              <a:rPr lang="en-US">
                <a:latin typeface="Courier New" charset="0"/>
              </a:rPr>
              <a:t>PROC REGRESS</a:t>
            </a:r>
            <a:r>
              <a:rPr lang="en-US"/>
              <a:t> in SUDAAN is replaced by </a:t>
            </a:r>
            <a:r>
              <a:rPr lang="en-US">
                <a:latin typeface="Courier New" charset="0"/>
              </a:rPr>
              <a:t>PROC SURVEYREG</a:t>
            </a:r>
            <a:r>
              <a:rPr lang="en-US"/>
              <a:t> in SAS; </a:t>
            </a:r>
            <a:r>
              <a:rPr lang="en-US">
                <a:latin typeface="Courier New" charset="0"/>
              </a:rPr>
              <a:t>NEST</a:t>
            </a:r>
            <a:r>
              <a:rPr lang="en-US"/>
              <a:t> is replaced by </a:t>
            </a:r>
            <a:r>
              <a:rPr lang="en-US">
                <a:latin typeface="Courier New" charset="0"/>
              </a:rPr>
              <a:t>STRATUM</a:t>
            </a:r>
            <a:r>
              <a:rPr lang="en-US"/>
              <a:t>; </a:t>
            </a:r>
            <a:r>
              <a:rPr lang="en-US">
                <a:latin typeface="Courier New" charset="0"/>
              </a:rPr>
              <a:t>WEIGHT</a:t>
            </a:r>
            <a:r>
              <a:rPr lang="en-US"/>
              <a:t> is unchanged.  </a:t>
            </a:r>
            <a:r>
              <a:rPr lang="en-US">
                <a:latin typeface="Courier New" charset="0"/>
              </a:rPr>
              <a:t>CLUSTER</a:t>
            </a:r>
            <a:r>
              <a:rPr lang="en-US"/>
              <a:t> is an important statement not represented here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D767DF30-B523-4B4F-BFA7-624333C2A45F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14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SUDAAN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ea typeface="ＭＳ Ｐゴシック" panose="020B0600070205080204" pitchFamily="34" charset="-128"/>
              </a:rPr>
              <a:t>SUDAAN: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regress data=one filetype=sas design=wr;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nest SSTRATID;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weight byqwt;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model by2xstd=byses;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run;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2800">
                <a:latin typeface="Arial Unicode MS" charset="0"/>
              </a:rPr>
              <a:t>SAS: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latin typeface="Courier New" charset="0"/>
              </a:rPr>
              <a:t>proc surveyreg data=one;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latin typeface="Courier New" charset="0"/>
              </a:rPr>
              <a:t>stratum SSTRATID;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latin typeface="Courier New" charset="0"/>
              </a:rPr>
              <a:t>weight byqwt;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latin typeface="Courier New" charset="0"/>
              </a:rPr>
              <a:t>model by2xmstd=byses/adjrsq anova clparm deff;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latin typeface="Courier New" charset="0"/>
              </a:rPr>
              <a:t>run;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6F1C524A-663F-4864-9C30-41A93744A82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15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The way in which SAS uses IML (Interactive Matrix Language) is quite different from the above two examples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IML allows a form of object-oriented programming in SAS—when I first started grad school, it was one of the very few ways to do matrix math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D2EEB2DF-5081-467D-802F-2C65CA519F8E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16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/>
              <a:t>IML uses some typical SAS features (semicolons, comments, etc.), but resembles other object-oriented languages such as R or Minitab as well.</a:t>
            </a:r>
          </a:p>
          <a:p>
            <a:pPr>
              <a:buFont typeface="Wingdings" charset="2"/>
              <a:buChar char="§"/>
              <a:defRPr/>
            </a:pPr>
            <a:r>
              <a:rPr lang="en-US"/>
              <a:t>The basic format </a:t>
            </a:r>
            <a:r>
              <a:rPr lang="en-US">
                <a:latin typeface="Courier New" charset="0"/>
              </a:rPr>
              <a:t>PROC IML; .. IML commands..QUIT;</a:t>
            </a:r>
            <a:r>
              <a:rPr lang="en-US"/>
              <a:t> is a pattern we will see repeated with </a:t>
            </a:r>
            <a:r>
              <a:rPr lang="en-US">
                <a:latin typeface="Courier New" charset="0"/>
              </a:rPr>
              <a:t>PROC SQL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D560C0C9-A764-43F4-8E2C-BB5449E3668A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17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SQL stands for Structured Query Language, a language suited for database management and manipulation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SQL can interact with all the standard database packages</a:t>
            </a:r>
            <a:endParaRPr lang="en-US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C7A548D-4B99-4918-B9B0-A016E886CE22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18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/>
              <a:t>We will focus on SQL commands in SAS, though SAS has many other methods for interacting with databases (</a:t>
            </a:r>
            <a:r>
              <a:rPr lang="en-US" dirty="0">
                <a:latin typeface="Courier New" charset="0"/>
              </a:rPr>
              <a:t>PROC IMPORT</a:t>
            </a:r>
            <a:r>
              <a:rPr lang="en-US" dirty="0" smtClean="0"/>
              <a:t> for example</a:t>
            </a:r>
            <a:r>
              <a:rPr lang="en-US" dirty="0"/>
              <a:t>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Courier New" charset="0"/>
              </a:rPr>
              <a:t>PROC SQL</a:t>
            </a:r>
            <a:r>
              <a:rPr lang="en-US" dirty="0"/>
              <a:t> is a SAS procedure that is based on SQL statements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We are familiar with one SQL statement already: </a:t>
            </a:r>
            <a:r>
              <a:rPr lang="en-US" dirty="0">
                <a:latin typeface="Courier New" charset="0"/>
              </a:rPr>
              <a:t>WHERE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41B71BF-3B6D-4302-8555-875B75BFDD4A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19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delimited files with PROC EXPORT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The PROC EXPORT syntax is quite similar to PROC IMPORT: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</a:t>
            </a: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EXPORT DATA=</a:t>
            </a:r>
            <a:r>
              <a:rPr 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dsn</a:t>
            </a: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OUTFILE=‘filename‘ REPLACE;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.txt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extension writes tab-delimited files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.csv extension writes comma-delimited files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 DBMS=DLM for space-delimited files.</a:t>
            </a:r>
            <a:endParaRPr 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FF8B9BD-0FDA-4A54-AAAA-A17700C6DC3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2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362402880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Some of the syntax is similar to the SAS data step, but there are key differences, e.g.,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CREATE TABLE</a:t>
            </a:r>
            <a:r>
              <a:rPr lang="en-US" smtClean="0">
                <a:ea typeface="ＭＳ Ｐゴシック" panose="020B0600070205080204" pitchFamily="34" charset="-128"/>
              </a:rPr>
              <a:t> (rather than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smtClean="0">
                <a:ea typeface="ＭＳ Ｐゴシック" panose="020B0600070205080204" pitchFamily="34" charset="-128"/>
              </a:rPr>
              <a:t>) creates a data set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 is built from extended </a:t>
            </a:r>
            <a:r>
              <a:rPr lang="en-US" i="1" smtClean="0">
                <a:ea typeface="ＭＳ Ｐゴシック" panose="020B0600070205080204" pitchFamily="34" charset="-128"/>
              </a:rPr>
              <a:t>clauses</a:t>
            </a:r>
            <a:r>
              <a:rPr lang="en-US" smtClean="0">
                <a:ea typeface="ＭＳ Ｐゴシック" panose="020B0600070205080204" pitchFamily="34" charset="-128"/>
              </a:rPr>
              <a:t>, rather than a set of discrete statements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 does not need a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RUN;</a:t>
            </a:r>
            <a:r>
              <a:rPr lang="en-US" smtClean="0">
                <a:ea typeface="ＭＳ Ｐゴシック" panose="020B0600070205080204" pitchFamily="34" charset="-128"/>
              </a:rPr>
              <a:t> statement to execute. 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 is typically ended with a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QUIT;</a:t>
            </a:r>
            <a:r>
              <a:rPr lang="en-US" smtClean="0">
                <a:ea typeface="ＭＳ Ｐゴシック" panose="020B0600070205080204" pitchFamily="34" charset="-128"/>
              </a:rPr>
              <a:t> statement</a:t>
            </a:r>
            <a:endParaRPr lang="en-US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C3C8DCF-E374-40D6-B1A6-B63AA3B26695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20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PROC SQL performs many of the same tasks as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smtClean="0">
                <a:ea typeface="ＭＳ Ｐゴシック" panose="020B0600070205080204" pitchFamily="34" charset="-128"/>
              </a:rPr>
              <a:t> step, but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 has some advantages: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Faster execution speed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Joining tables with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is considered by many to be more convenient than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MERGE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in a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DATA 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step</a:t>
            </a:r>
          </a:p>
          <a:p>
            <a:pPr marL="609600" indent="-609600">
              <a:buFont typeface="Wingdings" panose="05000000000000000000" pitchFamily="2" charset="2"/>
              <a:buNone/>
              <a:defRPr/>
            </a:pPr>
            <a:endParaRPr lang="en-US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F072987-1727-45A9-9867-457C8C6FA7F2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21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PROC SQL performs many of the same tasks as the DATA step, but PROC SQL has some advantages:</a:t>
            </a:r>
          </a:p>
          <a:p>
            <a:pPr marL="990600" lvl="1" indent="-533400">
              <a:buClr>
                <a:schemeClr val="hlink"/>
              </a:buClr>
              <a:buFont typeface="Wingdings" panose="05000000000000000000" pitchFamily="2" charset="2"/>
              <a:buAutoNum type="arabicPeriod" startAt="3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SQL code can easily access external databases (e.g., Oracle, DB2, Access)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In the examples we will study in class, advantages in processing speed will not be obvious</a:t>
            </a:r>
          </a:p>
          <a:p>
            <a:pPr marL="609600" indent="-609600">
              <a:buFont typeface="Wingdings" panose="05000000000000000000" pitchFamily="2" charset="2"/>
              <a:buNone/>
              <a:defRPr/>
            </a:pPr>
            <a:endParaRPr lang="en-US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AA8D73FE-DAF3-4EDC-84D8-57BFE5D60E42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22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2800"/>
              <a:t>An easy way to do this:</a:t>
            </a:r>
            <a:endParaRPr lang="en-US" sz="2800">
              <a:latin typeface="Arial Unicode MS" charset="0"/>
            </a:endParaRPr>
          </a:p>
          <a:p>
            <a:pPr>
              <a:buFont typeface="Wingdings" charset="2"/>
              <a:buNone/>
              <a:defRPr/>
            </a:pPr>
            <a:endParaRPr lang="en-US" sz="2800">
              <a:effectLst/>
              <a:latin typeface="Courier New" charset="0"/>
            </a:endParaRPr>
          </a:p>
          <a:p>
            <a:pPr>
              <a:buFont typeface="Wingdings" charset="2"/>
              <a:buNone/>
              <a:defRPr/>
            </a:pPr>
            <a:r>
              <a:rPr lang="en-US" sz="2800">
                <a:effectLst/>
                <a:latin typeface="Courier New" charset="0"/>
              </a:rPr>
              <a:t>PROC SQL;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effectLst/>
                <a:latin typeface="Courier New" charset="0"/>
              </a:rPr>
              <a:t>SELECT *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effectLst/>
                <a:latin typeface="Courier New" charset="0"/>
              </a:rPr>
              <a:t>FROM tablename;</a:t>
            </a:r>
          </a:p>
          <a:p>
            <a:pPr>
              <a:buFont typeface="Wingdings" charset="2"/>
              <a:buNone/>
              <a:defRPr/>
            </a:pPr>
            <a:r>
              <a:rPr lang="en-US" sz="2800">
                <a:effectLst/>
                <a:latin typeface="Courier New" charset="0"/>
              </a:rPr>
              <a:t>QUIT;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ea typeface="ＭＳ Ｐゴシック" panose="020B0600070205080204" pitchFamily="34" charset="-128"/>
              </a:rPr>
              <a:t>One of the simplest tasks in PROC SQL is to select and print a data set that is already created.  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ea typeface="ＭＳ Ｐゴシック" panose="020B0600070205080204" pitchFamily="34" charset="-128"/>
              </a:rPr>
              <a:t>The * says to select </a:t>
            </a:r>
            <a:r>
              <a:rPr lang="en-US" sz="2800" i="1" smtClean="0">
                <a:ea typeface="ＭＳ Ｐゴシック" panose="020B0600070205080204" pitchFamily="34" charset="-128"/>
              </a:rPr>
              <a:t>all</a:t>
            </a:r>
            <a:r>
              <a:rPr lang="en-US" sz="2800" smtClean="0">
                <a:ea typeface="ＭＳ Ｐゴシック" panose="020B0600070205080204" pitchFamily="34" charset="-128"/>
              </a:rPr>
              <a:t> variables (columns) in the table</a:t>
            </a:r>
            <a:endParaRPr lang="en-US" sz="280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24F108E-48B3-44C6-A9CB-5C612BCAD994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23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By default this code prints the data set to the output window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We can also select only a few variables by specifying the variable names (separated by commas) in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SELECT </a:t>
            </a:r>
            <a:r>
              <a:rPr lang="en-US" smtClean="0">
                <a:ea typeface="ＭＳ Ｐゴシック" panose="020B0600070205080204" pitchFamily="34" charset="-128"/>
              </a:rPr>
              <a:t>statement</a:t>
            </a:r>
            <a:endParaRPr lang="en-US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D9F8C30B-9404-465C-B5B7-F5FFEF6E1E6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24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CREATE TABLE newtablename 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SELECT var1, var3, var4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FROM oldtablename;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2800" dirty="0">
                <a:latin typeface="Arial Unicode MS" charset="0"/>
              </a:rPr>
              <a:t>We may wish to create a new data set from part of a previous one.  We use the </a:t>
            </a:r>
            <a:r>
              <a:rPr lang="en-US" sz="2800" dirty="0">
                <a:latin typeface="Courier New" charset="0"/>
              </a:rPr>
              <a:t>CREATE TABLE..AS</a:t>
            </a:r>
            <a:r>
              <a:rPr lang="en-US" sz="2800" dirty="0">
                <a:latin typeface="Arial Unicode MS" charset="0"/>
              </a:rPr>
              <a:t> statement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6B0C5938-D17A-4176-9BAC-DB3F78460FC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25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charset="2"/>
              <a:buChar char="§"/>
              <a:defRPr/>
            </a:pPr>
            <a:r>
              <a:rPr lang="en-US"/>
              <a:t>Some </a:t>
            </a:r>
            <a:r>
              <a:rPr lang="en-US">
                <a:latin typeface="Courier New" charset="0"/>
              </a:rPr>
              <a:t>DATA </a:t>
            </a:r>
            <a:r>
              <a:rPr lang="en-US"/>
              <a:t>step keywords work in </a:t>
            </a:r>
            <a:r>
              <a:rPr lang="en-US">
                <a:latin typeface="Courier New" charset="0"/>
              </a:rPr>
              <a:t>PROC SQL</a:t>
            </a:r>
            <a:r>
              <a:rPr lang="en-US"/>
              <a:t> as well (</a:t>
            </a:r>
            <a:r>
              <a:rPr lang="en-US">
                <a:latin typeface="Courier New" charset="0"/>
              </a:rPr>
              <a:t>DROP, KEEP, RENAME</a:t>
            </a:r>
            <a:r>
              <a:rPr lang="en-US"/>
              <a:t>)</a:t>
            </a:r>
          </a:p>
          <a:p>
            <a:pPr marL="609600" indent="-609600">
              <a:buFont typeface="Wingdings" charset="2"/>
              <a:buChar char="§"/>
              <a:defRPr/>
            </a:pPr>
            <a:r>
              <a:rPr lang="en-US"/>
              <a:t>Other tasks using SQL keywords:</a:t>
            </a:r>
          </a:p>
          <a:p>
            <a:pPr marL="990600" lvl="1" indent="-5334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DISTINCT</a:t>
            </a:r>
            <a:r>
              <a:rPr lang="en-US">
                <a:latin typeface="Arial Unicode MS" charset="0"/>
              </a:rPr>
              <a:t>: selects unique values of variables that have duplicate values</a:t>
            </a:r>
          </a:p>
          <a:p>
            <a:pPr marL="990600" lvl="1" indent="-5334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ORDER BY</a:t>
            </a:r>
            <a:r>
              <a:rPr lang="en-US">
                <a:latin typeface="Arial Unicode MS" charset="0"/>
              </a:rPr>
              <a:t>: sorts a table by the values of one or more variables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1D696D7C-9886-4B0A-A0BF-8AA9942897B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26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One way to create a data set from scratch is to use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CREATE TABLE</a:t>
            </a:r>
            <a:r>
              <a:rPr lang="en-US" smtClean="0">
                <a:ea typeface="ＭＳ Ｐゴシック" panose="020B0600070205080204" pitchFamily="34" charset="-128"/>
              </a:rPr>
              <a:t> keywords without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AS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After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CREATE TABLE</a:t>
            </a:r>
            <a:r>
              <a:rPr lang="en-US" smtClean="0">
                <a:ea typeface="ＭＳ Ｐゴシック" panose="020B0600070205080204" pitchFamily="34" charset="-128"/>
              </a:rPr>
              <a:t> line, you specify the names and types of the variables</a:t>
            </a:r>
            <a:endParaRPr lang="en-US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8B2A4D70-D44B-4191-BA9E-509111DAB419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27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CREATE TABLE tablename (var1 var1type var2 vaqr2type var 3 var3type);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INSERT INTO ..;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ea typeface="ＭＳ Ｐゴシック" panose="020B0600070205080204" pitchFamily="34" charset="-128"/>
              </a:rPr>
              <a:t>The raw data is entered into the table with an </a:t>
            </a:r>
            <a:r>
              <a:rPr lang="en-US" sz="2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INSERT INTO</a:t>
            </a:r>
            <a:r>
              <a:rPr lang="en-US" sz="2800" smtClean="0">
                <a:ea typeface="ＭＳ Ｐゴシック" panose="020B0600070205080204" pitchFamily="34" charset="-128"/>
              </a:rPr>
              <a:t> statement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ea typeface="ＭＳ Ｐゴシック" panose="020B0600070205080204" pitchFamily="34" charset="-128"/>
              </a:rPr>
              <a:t>As you can imagine, this isn’t practical for large data sets!</a:t>
            </a:r>
            <a:endParaRPr lang="en-US" sz="280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F8FA0F0-5868-4F0F-9BD3-430AF54765F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28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Subsetting in 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 is typically done with a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WHERE</a:t>
            </a:r>
            <a:r>
              <a:rPr lang="en-US" smtClean="0">
                <a:ea typeface="ＭＳ Ｐゴシック" panose="020B0600070205080204" pitchFamily="34" charset="-128"/>
              </a:rPr>
              <a:t> statement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Various calculations can be done (using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AS</a:t>
            </a:r>
            <a:r>
              <a:rPr lang="en-US" smtClean="0">
                <a:ea typeface="ＭＳ Ｐゴシック" panose="020B0600070205080204" pitchFamily="34" charset="-128"/>
              </a:rPr>
              <a:t>) to create new variables.  Calculations may be done on the whole table, or on groups of observations identified by some grouping variable (Use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GROUP BY</a:t>
            </a:r>
            <a:r>
              <a:rPr lang="en-US" smtClean="0">
                <a:ea typeface="ＭＳ Ｐゴシック" panose="020B0600070205080204" pitchFamily="34" charset="-128"/>
              </a:rPr>
              <a:t>)</a:t>
            </a:r>
            <a:endParaRPr lang="en-US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5ED9785-6D71-40F3-BEB8-68651206F5B4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29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EXCEL files with PROC EXPORT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The PROC EXPORT syntax is :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PROC EXPORT DATA=</a:t>
            </a:r>
            <a:r>
              <a:rPr 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dsn</a:t>
            </a:r>
            <a:r>
              <a:rPr 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DBMS=EXCEL OUTFILE=‘filename‘ REPLACE;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 can also use </a:t>
            </a: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DBMS=XLS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or </a:t>
            </a: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DBMS=XLSX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Multiple worksheets can be written to the same workbook with </a:t>
            </a: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SHEET=‘</a:t>
            </a:r>
            <a:r>
              <a:rPr lang="en-US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sheetname</a:t>
            </a: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’;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FF8B9BD-0FDA-4A54-AAAA-A17700C6DC3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3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354827174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If a calculation involves a variable not in the original data set, but which has been calculated, use keyword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CALCULATED </a:t>
            </a:r>
            <a:r>
              <a:rPr lang="en-US" smtClean="0">
                <a:ea typeface="ＭＳ Ｐゴシック" panose="020B0600070205080204" pitchFamily="34" charset="-128"/>
              </a:rPr>
              <a:t>with that variable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To “subset” based on “calculated” variables, do not use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WHERE</a:t>
            </a:r>
            <a:r>
              <a:rPr lang="en-US" smtClean="0">
                <a:ea typeface="ＭＳ Ｐゴシック" panose="020B0600070205080204" pitchFamily="34" charset="-128"/>
              </a:rPr>
              <a:t>, but rather use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HAVING</a:t>
            </a:r>
            <a:r>
              <a:rPr lang="en-US" smtClean="0">
                <a:ea typeface="ＭＳ Ｐゴシック" panose="020B0600070205080204" pitchFamily="34" charset="-128"/>
              </a:rPr>
              <a:t> keyword</a:t>
            </a:r>
            <a:endParaRPr lang="en-US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516D94F-561F-49B6-BD43-ABA74C3C6B42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30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SQL in SAS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CASE expression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WHEN expvalue1 THEN resvalueA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WHEN expvalue2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THEN resvalueB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..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ELSE resvalueZ END AS resultcolumn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ea typeface="ＭＳ Ｐゴシック" panose="020B0600070205080204" pitchFamily="34" charset="-128"/>
              </a:rPr>
              <a:t>The </a:t>
            </a:r>
            <a:r>
              <a:rPr lang="en-US" sz="2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z="2800" smtClean="0">
                <a:ea typeface="ＭＳ Ｐゴシック" panose="020B0600070205080204" pitchFamily="34" charset="-128"/>
              </a:rPr>
              <a:t> equivalent of an </a:t>
            </a:r>
            <a:r>
              <a:rPr lang="en-US" sz="2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IF-THEN</a:t>
            </a:r>
            <a:r>
              <a:rPr lang="en-US" sz="2800" smtClean="0">
                <a:ea typeface="ＭＳ Ｐゴシック" panose="020B0600070205080204" pitchFamily="34" charset="-128"/>
              </a:rPr>
              <a:t> statement is a </a:t>
            </a:r>
            <a:r>
              <a:rPr lang="en-US" sz="280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CASE</a:t>
            </a:r>
            <a:r>
              <a:rPr lang="en-US" sz="2800" smtClean="0">
                <a:ea typeface="ＭＳ Ｐゴシック" panose="020B0600070205080204" pitchFamily="34" charset="-128"/>
              </a:rPr>
              <a:t> statement</a:t>
            </a:r>
            <a:endParaRPr lang="en-US" sz="280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37E06A3-7A20-422F-AAB8-E88325DB6CDF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31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Compared to merging data sets in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smtClean="0">
                <a:ea typeface="ＭＳ Ｐゴシック" panose="020B0600070205080204" pitchFamily="34" charset="-128"/>
              </a:rPr>
              <a:t> step, joining tables in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 is executed faster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In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, the key columns (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smtClean="0">
                <a:ea typeface="ＭＳ Ｐゴシック" panose="020B0600070205080204" pitchFamily="34" charset="-128"/>
              </a:rPr>
              <a:t> variables) do not need to be sorted first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“Many to many” merges are possible using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A471CE40-49A1-4BB8-8624-66DF8CC9DC0F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32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ea typeface="ＭＳ Ｐゴシック" panose="020B0600070205080204" pitchFamily="34" charset="-128"/>
              </a:rPr>
              <a:t>There are four main methods of joining tables using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PROC SQL</a:t>
            </a:r>
            <a:r>
              <a:rPr lang="en-US" smtClean="0">
                <a:ea typeface="ＭＳ Ｐゴシック" panose="020B0600070205080204" pitchFamily="34" charset="-128"/>
              </a:rPr>
              <a:t>: the </a:t>
            </a:r>
            <a:r>
              <a:rPr lang="en-US" i="1" smtClean="0">
                <a:ea typeface="ＭＳ Ｐゴシック" panose="020B0600070205080204" pitchFamily="34" charset="-128"/>
              </a:rPr>
              <a:t>inner join</a:t>
            </a:r>
            <a:r>
              <a:rPr lang="en-US" smtClean="0">
                <a:ea typeface="ＭＳ Ｐゴシック" panose="020B0600070205080204" pitchFamily="34" charset="-128"/>
              </a:rPr>
              <a:t>, the </a:t>
            </a:r>
            <a:r>
              <a:rPr lang="en-US" i="1" smtClean="0">
                <a:ea typeface="ＭＳ Ｐゴシック" panose="020B0600070205080204" pitchFamily="34" charset="-128"/>
              </a:rPr>
              <a:t>left join, </a:t>
            </a:r>
            <a:r>
              <a:rPr lang="en-US" smtClean="0">
                <a:ea typeface="ＭＳ Ｐゴシック" panose="020B0600070205080204" pitchFamily="34" charset="-128"/>
              </a:rPr>
              <a:t>the </a:t>
            </a:r>
            <a:r>
              <a:rPr lang="en-US" i="1" smtClean="0">
                <a:ea typeface="ＭＳ Ｐゴシック" panose="020B0600070205080204" pitchFamily="34" charset="-128"/>
              </a:rPr>
              <a:t>right join,</a:t>
            </a:r>
            <a:r>
              <a:rPr lang="en-US" smtClean="0">
                <a:ea typeface="ＭＳ Ｐゴシック" panose="020B0600070205080204" pitchFamily="34" charset="-128"/>
              </a:rPr>
              <a:t>  and the </a:t>
            </a:r>
            <a:r>
              <a:rPr lang="en-US" i="1" smtClean="0">
                <a:ea typeface="ＭＳ Ｐゴシック" panose="020B0600070205080204" pitchFamily="34" charset="-128"/>
              </a:rPr>
              <a:t>full join</a:t>
            </a:r>
            <a:r>
              <a:rPr lang="en-US" smtClean="0">
                <a:ea typeface="ＭＳ Ｐゴシック" panose="020B0600070205080204" pitchFamily="34" charset="-128"/>
              </a:rPr>
              <a:t>.  Other interesting options are also available.</a:t>
            </a:r>
            <a:endParaRPr lang="en-US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107E4CA7-0FEE-4C54-913E-E9E5020E8EA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33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FROM</a:t>
            </a:r>
            <a:r>
              <a:rPr lang="en-US" smtClean="0">
                <a:ea typeface="ＭＳ Ｐゴシック" panose="020B0600070205080204" pitchFamily="34" charset="-128"/>
              </a:rPr>
              <a:t> statement specifies source tables and “aliases” for those source tables, and also specifies the method of joining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ON</a:t>
            </a:r>
            <a:r>
              <a:rPr lang="en-US" smtClean="0">
                <a:ea typeface="ＭＳ Ｐゴシック" panose="020B0600070205080204" pitchFamily="34" charset="-128"/>
              </a:rPr>
              <a:t> statement specifies “key columns” (like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smtClean="0">
                <a:ea typeface="ＭＳ Ｐゴシック" panose="020B0600070205080204" pitchFamily="34" charset="-128"/>
              </a:rPr>
              <a:t> variables in a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DATA </a:t>
            </a:r>
            <a:r>
              <a:rPr lang="en-US" smtClean="0">
                <a:ea typeface="ＭＳ Ｐゴシック" panose="020B0600070205080204" pitchFamily="34" charset="-128"/>
              </a:rPr>
              <a:t>step merge) and possibly logical operators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SELECT </a:t>
            </a:r>
            <a:r>
              <a:rPr lang="en-US" smtClean="0">
                <a:ea typeface="ＭＳ Ｐゴシック" panose="020B0600070205080204" pitchFamily="34" charset="-128"/>
              </a:rPr>
              <a:t>statement contains the table aliases as well as the variables to be selected</a:t>
            </a:r>
            <a:endParaRPr lang="en-US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78448CB-A86C-4B98-A720-FF4097DEE72A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34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i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Inner join: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result lists only observations for which the values of the “key columns” match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i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Left join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: result lists all observations in the “left” table (listed first in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FROM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statement) and only the matching observations in the “right” table (Similar to use of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IN=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in a SAS merge)</a:t>
            </a:r>
            <a:endParaRPr lang="en-US" i="1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4A48CDD-E4D4-42CD-AD39-B8D115C2E4D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35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i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Right join: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result lists all observations (listed second in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FROM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statement) and only the matching observations in the “left” table.  (Similar to use of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IN=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in a SAS merge)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i="1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Full join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: a combination of the left and right joins</a:t>
            </a:r>
            <a:endParaRPr lang="en-US" i="1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A10E02D0-0607-4198-AD0C-ABBF5C8688DF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36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These “joins” have some undesirable effects—information on important variables can be lost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COALESCE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function can recover information from the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ON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variables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8D890754-A778-40FA-BE9A-2710ABF8261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37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Joining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Creating logical indicators (much like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IN=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) may prove useful too</a:t>
            </a:r>
          </a:p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There are many other methods of combining tables in SQL—you can rely on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WHERE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rather than </a:t>
            </a:r>
            <a:r>
              <a:rPr lang="en-US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ON</a:t>
            </a:r>
            <a:r>
              <a:rPr lang="en-US" smtClean="0"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, and there are additional types of “joins”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CD5F2215-D576-490B-AF85-35FE7006C638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38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Editing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INSERT INTO</a:t>
            </a:r>
            <a:r>
              <a:rPr lang="en-US">
                <a:latin typeface="Arial Unicode MS" charset="0"/>
              </a:rPr>
              <a:t> is a typical way to add new observations to a table</a:t>
            </a:r>
          </a:p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VALUES</a:t>
            </a:r>
            <a:r>
              <a:rPr lang="en-US">
                <a:latin typeface="Arial Unicode MS" charset="0"/>
              </a:rPr>
              <a:t> statement specifies the values to be added (in parentheses, separated by spaces)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E28038B-3663-4BDC-ABA5-015422D80AD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39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Writing files using ODS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We have studied ODS to write graphics files and tables, but it can be used for text files or HTML output too</a:t>
            </a:r>
            <a:endParaRPr 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ODS CSV FILE=‘filename’;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SAS statements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ODS CSV CLOSE;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tabs, use </a:t>
            </a: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OPTIONS (DELIMITER=‘09’X)</a:t>
            </a:r>
            <a:endPara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FF8B9BD-0FDA-4A54-AAAA-A17700C6DC3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4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76301441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Editing Tables in PROC SQL</a:t>
            </a:r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SET col1=7,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col2=‘charstring’,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col3=44;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  <a:defRPr/>
            </a:pPr>
            <a:r>
              <a:rPr lang="en-US" sz="2800" smtClean="0">
                <a:ea typeface="ＭＳ Ｐゴシック" panose="020B0600070205080204" pitchFamily="34" charset="-128"/>
              </a:rPr>
              <a:t>Another way: Use a SET keyword with column names and newly assigned values</a:t>
            </a:r>
            <a:endParaRPr lang="en-US" sz="280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23DC12E-F89B-486B-93CC-B9FC2F4AEE70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40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Editing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Arial Unicode MS" charset="0"/>
              </a:rPr>
              <a:t>To delete observations from a table, use </a:t>
            </a:r>
            <a:r>
              <a:rPr lang="en-US">
                <a:latin typeface="Courier New" charset="0"/>
              </a:rPr>
              <a:t>DELETE FROM</a:t>
            </a:r>
            <a:r>
              <a:rPr lang="en-US">
                <a:latin typeface="Arial Unicode MS" charset="0"/>
              </a:rPr>
              <a:t> statement</a:t>
            </a:r>
          </a:p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Arial Unicode MS" charset="0"/>
              </a:rPr>
              <a:t>To change the values of one or more columns in a table, use </a:t>
            </a:r>
            <a:r>
              <a:rPr lang="en-US">
                <a:latin typeface="Courier New" charset="0"/>
              </a:rPr>
              <a:t>UPDATE </a:t>
            </a:r>
            <a:r>
              <a:rPr lang="en-US">
                <a:latin typeface="Arial Unicode MS" charset="0"/>
              </a:rPr>
              <a:t>statement along with </a:t>
            </a:r>
            <a:r>
              <a:rPr lang="en-US">
                <a:latin typeface="Courier New" charset="0"/>
              </a:rPr>
              <a:t>SET</a:t>
            </a:r>
            <a:r>
              <a:rPr lang="en-US">
                <a:latin typeface="Arial Unicode MS" charset="0"/>
              </a:rPr>
              <a:t> statement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C50F8EE-6DCC-41C9-9D22-B7D56694524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41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Editing Tables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ALTER TABLE</a:t>
            </a:r>
            <a:r>
              <a:rPr lang="en-US">
                <a:latin typeface="Arial Unicode MS" charset="0"/>
              </a:rPr>
              <a:t> can be used to change column formats or to delete columns from a table (Typically done with the </a:t>
            </a:r>
            <a:r>
              <a:rPr lang="en-US">
                <a:latin typeface="Courier New" charset="0"/>
              </a:rPr>
              <a:t>MODIFY</a:t>
            </a:r>
            <a:r>
              <a:rPr lang="en-US">
                <a:latin typeface="Arial Unicode MS" charset="0"/>
              </a:rPr>
              <a:t> and </a:t>
            </a:r>
            <a:r>
              <a:rPr lang="en-US">
                <a:latin typeface="Courier New" charset="0"/>
              </a:rPr>
              <a:t>DROP </a:t>
            </a:r>
            <a:r>
              <a:rPr lang="en-US">
                <a:latin typeface="Arial Unicode MS" charset="0"/>
              </a:rPr>
              <a:t>keywords, respectively)</a:t>
            </a:r>
          </a:p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DROP TABLE</a:t>
            </a:r>
            <a:r>
              <a:rPr lang="en-US">
                <a:latin typeface="Arial Unicode MS" charset="0"/>
              </a:rPr>
              <a:t> can also be used to delete an entire table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0D455D0-25E8-43F9-9503-4906C5B0D3E2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42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Other Topics in PROC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Courier New" charset="0"/>
              </a:rPr>
              <a:t>NOPRINT</a:t>
            </a:r>
            <a:r>
              <a:rPr lang="en-US">
                <a:latin typeface="Arial Unicode MS" charset="0"/>
              </a:rPr>
              <a:t> option suppresses printing to the </a:t>
            </a:r>
            <a:r>
              <a:rPr lang="en-US">
                <a:latin typeface="Courier New" charset="0"/>
              </a:rPr>
              <a:t>OUTPUT</a:t>
            </a:r>
            <a:r>
              <a:rPr lang="en-US">
                <a:latin typeface="Arial Unicode MS" charset="0"/>
              </a:rPr>
              <a:t> window:</a:t>
            </a:r>
          </a:p>
          <a:p>
            <a:pPr marL="609600" indent="-609600" algn="ctr">
              <a:buFont typeface="Wingdings" charset="2"/>
              <a:buNone/>
              <a:defRPr/>
            </a:pPr>
            <a:r>
              <a:rPr lang="en-US">
                <a:latin typeface="Courier New" charset="0"/>
              </a:rPr>
              <a:t>PROC SQL NOPRINT;</a:t>
            </a:r>
          </a:p>
          <a:p>
            <a:pPr marL="609600" indent="-609600">
              <a:buFont typeface="Wingdings" charset="2"/>
              <a:buChar char="§"/>
              <a:defRPr/>
            </a:pPr>
            <a:r>
              <a:rPr lang="en-US">
                <a:latin typeface="Arial Unicode MS" charset="0"/>
              </a:rPr>
              <a:t>Note: When a </a:t>
            </a:r>
            <a:r>
              <a:rPr lang="en-US">
                <a:latin typeface="Courier New" charset="0"/>
              </a:rPr>
              <a:t>CREATE</a:t>
            </a:r>
            <a:r>
              <a:rPr lang="en-US">
                <a:latin typeface="Arial Unicode MS" charset="0"/>
              </a:rPr>
              <a:t> statement is used,</a:t>
            </a:r>
            <a:r>
              <a:rPr lang="en-US">
                <a:latin typeface="Courier New" charset="0"/>
              </a:rPr>
              <a:t> NOPRINT</a:t>
            </a:r>
            <a:r>
              <a:rPr lang="en-US">
                <a:latin typeface="Arial Unicode MS" charset="0"/>
              </a:rPr>
              <a:t> is the default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E5F9EA29-0178-49CE-B069-BDEE0A31A0B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43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SAS and Other Packages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SAS can interact with other packages in a variety of different ways.  We will briefly discuss</a:t>
            </a:r>
          </a:p>
          <a:p>
            <a:pPr>
              <a:buFont typeface="Tahoma" panose="020B0604030504040204" pitchFamily="34" charset="0"/>
              <a:buChar char="-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SPSS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PASW, SPSSX)</a:t>
            </a:r>
            <a:endParaRPr lang="en-US" b="1" dirty="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Tahoma" panose="020B0604030504040204" pitchFamily="34" charset="0"/>
              <a:buChar char="-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SUDAAN</a:t>
            </a:r>
          </a:p>
          <a:p>
            <a:pPr>
              <a:buFont typeface="Tahoma" panose="020B0604030504040204" pitchFamily="34" charset="0"/>
              <a:buChar char="-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IML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SQL will be discussed in more detail</a:t>
            </a:r>
          </a:p>
          <a:p>
            <a:pPr marL="37931725" lvl="1" indent="-37474525"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Arial Unicode MS" panose="020B0604020202020204" pitchFamily="34" charset="-128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FF8B9BD-0FDA-4A54-AAAA-A17700C6DC34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5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SPSS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is a statistics package popular in the social sciences.  It was originally more of a programming language, but now most users are familiar only with the menu-driven features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I </a:t>
            </a:r>
            <a:r>
              <a:rPr lang="en-US" b="1" i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really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 like the way in which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SPSS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creates output labels and formats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AD6DE3D-E806-42A4-8840-20ABBB1861C8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6</a:t>
            </a:fld>
            <a:endParaRPr lang="en-US" sz="1200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SAS interaction with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SPSS 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is fairly simple and straightforward—it imports SPSSX data sets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SAS used to import only </a:t>
            </a:r>
            <a:r>
              <a:rPr lang="en-US" b="1" i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portable</a:t>
            </a:r>
            <a:r>
              <a:rPr lang="en-US" b="1" dirty="0" smtClean="0">
                <a:latin typeface="Arial Unicode MS" panose="020B0604020202020204" pitchFamily="34" charset="-128"/>
                <a:ea typeface="ＭＳ Ｐゴシック" panose="020B0600070205080204" pitchFamily="34" charset="-128"/>
                <a:cs typeface="Courier New" panose="02070309020205020404" pitchFamily="49" charset="0"/>
              </a:rPr>
              <a:t> file formats</a:t>
            </a:r>
            <a:endParaRPr lang="en-US" dirty="0" smtClean="0">
              <a:latin typeface="Arial Unicode MS" panose="020B060402020202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DA0DAF52-7486-44E2-8916-4AA9505A8A73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7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 charset="0"/>
              </a:rPr>
              <a:t>Starting with SAS 9.1.3, the Import Wizard can import </a:t>
            </a:r>
            <a:r>
              <a:rPr lang="en-US" dirty="0" smtClean="0">
                <a:latin typeface="Arial Unicode MS" charset="0"/>
              </a:rPr>
              <a:t>SPSS </a:t>
            </a:r>
            <a:r>
              <a:rPr lang="en-US" dirty="0">
                <a:latin typeface="Arial Unicode MS" charset="0"/>
              </a:rPr>
              <a:t>data sets of any type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 charset="0"/>
              </a:rPr>
              <a:t>I.e., </a:t>
            </a:r>
            <a:r>
              <a:rPr lang="en-US" dirty="0" smtClean="0">
                <a:latin typeface="Arial Unicode MS" charset="0"/>
              </a:rPr>
              <a:t>SPSS 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sav</a:t>
            </a:r>
            <a:r>
              <a:rPr lang="en-US" dirty="0">
                <a:latin typeface="Arial Unicode MS" charset="0"/>
              </a:rPr>
              <a:t> files no longer need to be saved as 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 err="1">
                <a:latin typeface="Courier New" charset="0"/>
              </a:rPr>
              <a:t>por</a:t>
            </a:r>
            <a:r>
              <a:rPr lang="en-US" dirty="0">
                <a:latin typeface="Arial Unicode MS" charset="0"/>
              </a:rPr>
              <a:t> files prior to import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 charset="0"/>
              </a:rPr>
              <a:t>The import </a:t>
            </a:r>
            <a:r>
              <a:rPr lang="en-US" i="1" dirty="0">
                <a:latin typeface="Arial Unicode MS" charset="0"/>
              </a:rPr>
              <a:t>preserves </a:t>
            </a:r>
            <a:r>
              <a:rPr lang="en-US" dirty="0">
                <a:latin typeface="Arial Unicode MS" charset="0"/>
              </a:rPr>
              <a:t>value coding.</a:t>
            </a: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8D6A912B-94FE-4364-8B67-531E866D796B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8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SPSS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>
                <a:latin typeface="Arial Unicode MS" charset="0"/>
              </a:rPr>
              <a:t>This coding/labeling may not be preserved </a:t>
            </a:r>
            <a:r>
              <a:rPr lang="en-US" dirty="0">
                <a:latin typeface="Arial Unicode MS" charset="0"/>
              </a:rPr>
              <a:t>when the data set is saved as a permanent SAS data set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latin typeface="Arial Unicode MS" charset="0"/>
              </a:rPr>
              <a:t>It can either be reconstructed by hand, or the </a:t>
            </a:r>
            <a:r>
              <a:rPr lang="en-US" dirty="0" smtClean="0">
                <a:latin typeface="Arial Unicode MS" charset="0"/>
              </a:rPr>
              <a:t>SPSS </a:t>
            </a:r>
            <a:r>
              <a:rPr lang="en-US" dirty="0">
                <a:latin typeface="Arial Unicode MS" charset="0"/>
              </a:rPr>
              <a:t>data set can be imported each time it is </a:t>
            </a:r>
            <a:r>
              <a:rPr lang="en-US" dirty="0" smtClean="0">
                <a:latin typeface="Arial Unicode MS" charset="0"/>
              </a:rPr>
              <a:t>needed, or the format catalog can also be saved</a:t>
            </a:r>
            <a:endParaRPr lang="en-US" dirty="0">
              <a:latin typeface="Arial Unicode MS" charset="0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3D65AB89-888A-4437-B851-3B94A7D03177}" type="slidenum">
              <a:rPr 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pPr algn="r" eaLnBrk="1" hangingPunct="1">
                <a:defRPr/>
              </a:pPr>
              <a:t>9</a:t>
            </a:fld>
            <a:endParaRPr lang="en-US" sz="1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44773</TotalTime>
  <Words>2237</Words>
  <Application>Microsoft Office PowerPoint</Application>
  <PresentationFormat>On-screen Show (4:3)</PresentationFormat>
  <Paragraphs>282</Paragraphs>
  <Slides>43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 Unicode MS</vt:lpstr>
      <vt:lpstr>ＭＳ Ｐゴシック</vt:lpstr>
      <vt:lpstr>Arial Black</vt:lpstr>
      <vt:lpstr>Courier New</vt:lpstr>
      <vt:lpstr>Tahoma</vt:lpstr>
      <vt:lpstr>Times New Roman</vt:lpstr>
      <vt:lpstr>Wingdings</vt:lpstr>
      <vt:lpstr>Theme1</vt:lpstr>
      <vt:lpstr>SAS Chapter 10 Exporting Data</vt:lpstr>
      <vt:lpstr>Writing delimited files with PROC EXPORT</vt:lpstr>
      <vt:lpstr>Writing EXCEL files with PROC EXPORT</vt:lpstr>
      <vt:lpstr>Writing files using ODS</vt:lpstr>
      <vt:lpstr>SAS and Other Packages</vt:lpstr>
      <vt:lpstr>SPSS</vt:lpstr>
      <vt:lpstr>SPSS</vt:lpstr>
      <vt:lpstr>SPSS</vt:lpstr>
      <vt:lpstr>SPSS</vt:lpstr>
      <vt:lpstr>SPSS</vt:lpstr>
      <vt:lpstr>SUDAAN</vt:lpstr>
      <vt:lpstr>SUDAAN</vt:lpstr>
      <vt:lpstr>SUDAAN</vt:lpstr>
      <vt:lpstr>SUDAAN</vt:lpstr>
      <vt:lpstr>SUDAAN</vt:lpstr>
      <vt:lpstr>IML</vt:lpstr>
      <vt:lpstr>IML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SQL in SAS</vt:lpstr>
      <vt:lpstr>Joining Tables in PROC SQL</vt:lpstr>
      <vt:lpstr>Joining Tables in PROC SQL</vt:lpstr>
      <vt:lpstr>Joining Tables in PROC SQL</vt:lpstr>
      <vt:lpstr>Joining Tables in PROC SQL</vt:lpstr>
      <vt:lpstr>Joining Tables in PROC SQL</vt:lpstr>
      <vt:lpstr>Joining Tables in PROC SQL</vt:lpstr>
      <vt:lpstr>Joining Tables in PROC SQL</vt:lpstr>
      <vt:lpstr>Editing Tables in PROC SQL</vt:lpstr>
      <vt:lpstr>Editing Tables in PROC SQL</vt:lpstr>
      <vt:lpstr>Editing Tables in PROC SQL</vt:lpstr>
      <vt:lpstr>Editing Tables in PROC SQL</vt:lpstr>
      <vt:lpstr>Other Topics in PROC SQL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324</cp:revision>
  <cp:lastPrinted>2017-12-01T21:29:17Z</cp:lastPrinted>
  <dcterms:created xsi:type="dcterms:W3CDTF">2011-11-30T19:04:21Z</dcterms:created>
  <dcterms:modified xsi:type="dcterms:W3CDTF">2017-12-05T17:04:12Z</dcterms:modified>
</cp:coreProperties>
</file>