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75" r:id="rId2"/>
    <p:sldId id="284" r:id="rId3"/>
    <p:sldId id="287" r:id="rId4"/>
    <p:sldId id="285" r:id="rId5"/>
    <p:sldId id="288" r:id="rId6"/>
    <p:sldId id="286" r:id="rId7"/>
  </p:sldIdLst>
  <p:sldSz cx="9144000" cy="6858000" type="screen4x3"/>
  <p:notesSz cx="6858000" cy="91995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Black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Black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Black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Black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Black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44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Black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44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Black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44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Black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44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Black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97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7"/>
  </p:normalViewPr>
  <p:slideViewPr>
    <p:cSldViewPr>
      <p:cViewPr varScale="1">
        <p:scale>
          <a:sx n="104" d="100"/>
          <a:sy n="104" d="100"/>
        </p:scale>
        <p:origin x="1784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5" d="100"/>
          <a:sy n="45" d="100"/>
        </p:scale>
        <p:origin x="-1445" y="-67"/>
      </p:cViewPr>
      <p:guideLst>
        <p:guide orient="horz" pos="2897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9188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39188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DDDDDD"/>
                  </a:outerShdw>
                </a:effectLst>
                <a:latin typeface="Arial Unicode MS" charset="0"/>
              </a:defRPr>
            </a:lvl1pPr>
          </a:lstStyle>
          <a:p>
            <a:fld id="{F2CAC614-C026-8340-914F-0343BECDBA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3177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0300" y="690563"/>
            <a:ext cx="4598988" cy="34496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70388"/>
            <a:ext cx="5029200" cy="41386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9188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39188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DDDDDD"/>
                  </a:outerShdw>
                </a:effectLst>
                <a:latin typeface="Arial Unicode MS" charset="0"/>
              </a:defRPr>
            </a:lvl1pPr>
          </a:lstStyle>
          <a:p>
            <a:fld id="{1BF74395-72C8-334C-8CD4-589118E978E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0462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84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84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84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84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8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2pPr>
            <a:lvl3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3pPr>
            <a:lvl4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4pPr>
            <a:lvl5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9pPr>
          </a:lstStyle>
          <a:p>
            <a:fld id="{ED7A8438-0671-0049-BC5F-94DE1F20DB37}" type="slidenum">
              <a:rPr lang="en-US" sz="1200">
                <a:latin typeface="Arial Unicode MS" charset="0"/>
              </a:rPr>
              <a:pPr/>
              <a:t>1</a:t>
            </a:fld>
            <a:endParaRPr lang="en-US" sz="1200">
              <a:latin typeface="Arial Unicode MS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01656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2pPr>
            <a:lvl3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3pPr>
            <a:lvl4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4pPr>
            <a:lvl5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9pPr>
          </a:lstStyle>
          <a:p>
            <a:fld id="{EC5FF780-9824-6547-A3B5-4E80953B6B59}" type="slidenum">
              <a:rPr lang="en-US" sz="1200">
                <a:latin typeface="Arial Unicode MS" charset="0"/>
              </a:rPr>
              <a:pPr/>
              <a:t>2</a:t>
            </a:fld>
            <a:endParaRPr lang="en-US" sz="1200">
              <a:latin typeface="Arial Unicode MS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36821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2pPr>
            <a:lvl3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3pPr>
            <a:lvl4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4pPr>
            <a:lvl5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9pPr>
          </a:lstStyle>
          <a:p>
            <a:fld id="{68A8D6F8-AABB-CF4D-8043-690E79A1C957}" type="slidenum">
              <a:rPr lang="en-US" sz="1200">
                <a:latin typeface="Arial Unicode MS" charset="0"/>
              </a:rPr>
              <a:pPr/>
              <a:t>3</a:t>
            </a:fld>
            <a:endParaRPr lang="en-US" sz="1200">
              <a:latin typeface="Arial Unicode MS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56221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2pPr>
            <a:lvl3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3pPr>
            <a:lvl4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4pPr>
            <a:lvl5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9pPr>
          </a:lstStyle>
          <a:p>
            <a:fld id="{7ABEAB62-F123-6D4B-812C-C1F380F3B5AE}" type="slidenum">
              <a:rPr lang="en-US" sz="1200">
                <a:latin typeface="Arial Unicode MS" charset="0"/>
              </a:rPr>
              <a:pPr/>
              <a:t>4</a:t>
            </a:fld>
            <a:endParaRPr lang="en-US" sz="1200">
              <a:latin typeface="Arial Unicode MS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81794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2pPr>
            <a:lvl3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3pPr>
            <a:lvl4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4pPr>
            <a:lvl5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9pPr>
          </a:lstStyle>
          <a:p>
            <a:fld id="{7ABEAB62-F123-6D4B-812C-C1F380F3B5AE}" type="slidenum">
              <a:rPr lang="en-US" sz="1200">
                <a:latin typeface="Arial Unicode MS" charset="0"/>
              </a:rPr>
              <a:pPr/>
              <a:t>5</a:t>
            </a:fld>
            <a:endParaRPr lang="en-US" sz="1200">
              <a:latin typeface="Arial Unicode MS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14605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2pPr>
            <a:lvl3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3pPr>
            <a:lvl4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4pPr>
            <a:lvl5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9pPr>
          </a:lstStyle>
          <a:p>
            <a:fld id="{FCD9AD3D-36D8-FF4A-A2AD-1995EC538BF1}" type="slidenum">
              <a:rPr lang="en-US" sz="1200">
                <a:latin typeface="Arial Unicode MS" charset="0"/>
              </a:rPr>
              <a:pPr/>
              <a:t>6</a:t>
            </a:fld>
            <a:endParaRPr lang="en-US" sz="1200">
              <a:latin typeface="Arial Unicode MS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6768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512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7C2927-3D0C-E84A-8578-98E1FCD1D2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885935"/>
      </p:ext>
    </p:extLst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02C8CE-F69B-8547-8A9C-FA82A1C16A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213348"/>
      </p:ext>
    </p:extLst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F232FD-DECF-0C44-9A92-77C664D72C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518372"/>
      </p:ext>
    </p:extLst>
  </p:cSld>
  <p:clrMapOvr>
    <a:masterClrMapping/>
  </p:clrMapOvr>
  <p:transition spd="med"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31AA51-8712-1C4E-8ABD-238ADA403E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663969"/>
      </p:ext>
    </p:extLst>
  </p:cSld>
  <p:clrMapOvr>
    <a:masterClrMapping/>
  </p:clrMapOvr>
  <p:transition spd="med">
    <p:dissolve/>
  </p:transition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74351C-0F7C-6343-8A9E-42059A71634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895767"/>
      </p:ext>
    </p:extLst>
  </p:cSld>
  <p:clrMapOvr>
    <a:masterClrMapping/>
  </p:clrMapOvr>
  <p:transition spd="med">
    <p:dissolve/>
  </p:transition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243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F798B5-2248-794D-B442-612C3B36EAD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409946"/>
      </p:ext>
    </p:extLst>
  </p:cSld>
  <p:clrMapOvr>
    <a:masterClrMapping/>
  </p:clrMapOvr>
  <p:transition spd="med">
    <p:dissolve/>
  </p:transition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BF7647-0FC9-9C41-BA5A-50C511D50F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96080"/>
      </p:ext>
    </p:extLst>
  </p:cSld>
  <p:clrMapOvr>
    <a:masterClrMapping/>
  </p:clrMapOvr>
  <p:transition spd="med">
    <p:dissolve/>
  </p:transition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A0BD27-7354-9541-9781-40D24DAC814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04443"/>
      </p:ext>
    </p:extLst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293251-D93A-BD4A-821B-934F76A9935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691044"/>
      </p:ext>
    </p:extLst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377EB8-CBD0-684D-A022-9F6CEC22091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507186"/>
      </p:ext>
    </p:extLst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BBCFED-13D2-5149-AD6E-8448678267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10702"/>
      </p:ext>
    </p:extLst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A6AE6D-0240-C64C-BDE1-C50EE50742B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621207"/>
      </p:ext>
    </p:extLst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91A299-237D-8841-B429-060464C5FA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872115"/>
      </p:ext>
    </p:extLst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BB7148-30B6-1B4D-97E4-D0721EB57A7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106065"/>
      </p:ext>
    </p:extLst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2F987F-65C1-1144-9A16-0D8A0E2D6F5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911052"/>
      </p:ext>
    </p:extLst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>
            <a:lum bright="-42000" contrast="-22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563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1pPr>
          </a:lstStyle>
          <a:p>
            <a:fld id="{E4B73DC8-11F8-D44C-952F-DFC600A45FD6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</p:sldLayoutIdLst>
  <p:transition spd="med"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charset="0"/>
        <a:buChar char="n"/>
        <a:defRPr sz="32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charset="0"/>
        <a:buChar char="§"/>
        <a:defRPr sz="2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charset="0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066800"/>
            <a:ext cx="7924800" cy="1371600"/>
          </a:xfrm>
        </p:spPr>
        <p:txBody>
          <a:bodyPr/>
          <a:lstStyle/>
          <a:p>
            <a:pPr algn="l" eaLnBrk="1" hangingPunct="1"/>
            <a:r>
              <a:rPr lang="en-US">
                <a:latin typeface="Arial Unicode MS" charset="0"/>
                <a:ea typeface="ＭＳ Ｐゴシック" charset="0"/>
                <a:cs typeface="ＭＳ Ｐゴシック" charset="0"/>
              </a:rPr>
              <a:t>Ch 11  Graphics 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2590800"/>
            <a:ext cx="7924800" cy="2514600"/>
          </a:xfrm>
        </p:spPr>
        <p:txBody>
          <a:bodyPr/>
          <a:lstStyle/>
          <a:p>
            <a:pPr eaLnBrk="1" hangingPunct="1">
              <a:buClrTx/>
              <a:buFont typeface="Wingdings" charset="0"/>
              <a:buChar char="§"/>
            </a:pPr>
            <a:r>
              <a:rPr lang="en-US">
                <a:latin typeface="Arial Unicode MS" charset="0"/>
                <a:ea typeface="ＭＳ Ｐゴシック" charset="0"/>
                <a:cs typeface="ＭＳ Ｐゴシック" charset="0"/>
              </a:rPr>
              <a:t>Managing graphics windows</a:t>
            </a:r>
          </a:p>
          <a:p>
            <a:pPr eaLnBrk="1" hangingPunct="1">
              <a:buClrTx/>
              <a:buFont typeface="Wingdings" charset="0"/>
              <a:buChar char="§"/>
            </a:pPr>
            <a:r>
              <a:rPr lang="en-US">
                <a:latin typeface="Arial Unicode MS" charset="0"/>
                <a:ea typeface="ＭＳ Ｐゴシック" charset="0"/>
                <a:cs typeface="ＭＳ Ｐゴシック" charset="0"/>
              </a:rPr>
              <a:t>1-d, 2-d and 3-d plotting</a:t>
            </a:r>
          </a:p>
          <a:p>
            <a:pPr eaLnBrk="1" hangingPunct="1">
              <a:buClrTx/>
              <a:buFont typeface="Wingdings" charset="0"/>
              <a:buChar char="§"/>
            </a:pPr>
            <a:r>
              <a:rPr lang="en-US">
                <a:latin typeface="Arial Unicode MS" charset="0"/>
                <a:ea typeface="ＭＳ Ｐゴシック" charset="0"/>
                <a:cs typeface="ＭＳ Ｐゴシック" charset="0"/>
              </a:rPr>
              <a:t>Interactive graphics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2pPr>
            <a:lvl3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3pPr>
            <a:lvl4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4pPr>
            <a:lvl5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9pPr>
          </a:lstStyle>
          <a:p>
            <a:fld id="{9363FC03-8102-A140-B667-D8E319C01F21}" type="slidenum">
              <a:rPr lang="en-US" sz="1200">
                <a:solidFill>
                  <a:srgbClr val="FFFFFF"/>
                </a:solidFill>
                <a:latin typeface="Tahoma" charset="0"/>
              </a:rPr>
              <a:pPr/>
              <a:t>1</a:t>
            </a:fld>
            <a:endParaRPr lang="en-US" sz="1200">
              <a:solidFill>
                <a:srgbClr val="FFFFFF"/>
              </a:solidFill>
              <a:latin typeface="Tahoma" charset="0"/>
            </a:endParaRPr>
          </a:p>
        </p:txBody>
      </p:sp>
      <p:sp>
        <p:nvSpPr>
          <p:cNvPr id="87045" name="Text Box 5"/>
          <p:cNvSpPr txBox="1">
            <a:spLocks noChangeArrowheads="1"/>
          </p:cNvSpPr>
          <p:nvPr/>
        </p:nvSpPr>
        <p:spPr bwMode="auto">
          <a:xfrm>
            <a:off x="609600" y="5943600"/>
            <a:ext cx="78486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>
            <a:lvl1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2pPr>
            <a:lvl3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3pPr>
            <a:lvl4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4pPr>
            <a:lvl5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aseline="30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charset="0"/>
              </a:rPr>
              <a:t>© </a:t>
            </a:r>
            <a:r>
              <a:rPr lang="en-US" sz="1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charset="0"/>
              </a:rPr>
              <a:t>Fall 2004</a:t>
            </a:r>
            <a:r>
              <a:rPr lang="en-US" sz="1800" baseline="30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charset="0"/>
              </a:rPr>
              <a:t> </a:t>
            </a:r>
            <a:r>
              <a:rPr lang="en-US" sz="1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charset="0"/>
              </a:rPr>
              <a:t>Don Edwards and the University of South Carolina</a:t>
            </a:r>
          </a:p>
        </p:txBody>
      </p:sp>
    </p:spTree>
  </p:cSld>
  <p:clrMapOvr>
    <a:masterClrMapping/>
  </p:clrMapOvr>
  <p:transition spd="med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924800" cy="914400"/>
          </a:xfrm>
        </p:spPr>
        <p:txBody>
          <a:bodyPr/>
          <a:lstStyle/>
          <a:p>
            <a:pPr algn="l" eaLnBrk="1" hangingPunct="1"/>
            <a:r>
              <a:rPr lang="en-US">
                <a:latin typeface="Arial Unicode MS" charset="0"/>
                <a:ea typeface="ＭＳ Ｐゴシック" charset="0"/>
                <a:cs typeface="ＭＳ Ｐゴシック" charset="0"/>
              </a:rPr>
              <a:t>R graphics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924800" cy="4038600"/>
          </a:xfrm>
        </p:spPr>
        <p:txBody>
          <a:bodyPr/>
          <a:lstStyle/>
          <a:p>
            <a:pPr eaLnBrk="1" hangingPunct="1">
              <a:buClrTx/>
              <a:buFont typeface="Wingdings" charset="0"/>
              <a:buChar char="§"/>
            </a:pPr>
            <a:r>
              <a:rPr lang="en-US">
                <a:latin typeface="Arial Unicode MS" charset="0"/>
                <a:ea typeface="ＭＳ Ｐゴシック" charset="0"/>
                <a:cs typeface="ＭＳ Ｐゴシック" charset="0"/>
              </a:rPr>
              <a:t>High level of functionality</a:t>
            </a:r>
          </a:p>
          <a:p>
            <a:pPr eaLnBrk="1" hangingPunct="1">
              <a:buClrTx/>
              <a:buFont typeface="Wingdings" charset="0"/>
              <a:buChar char="§"/>
            </a:pPr>
            <a:r>
              <a:rPr lang="en-US">
                <a:latin typeface="Arial Unicode MS" charset="0"/>
                <a:ea typeface="ＭＳ Ｐゴシック" charset="0"/>
                <a:cs typeface="ＭＳ Ｐゴシック" charset="0"/>
              </a:rPr>
              <a:t>Like SAS/Graph, number of options can be intimidating</a:t>
            </a:r>
          </a:p>
          <a:p>
            <a:pPr eaLnBrk="1" hangingPunct="1">
              <a:buClrTx/>
              <a:buFont typeface="Wingdings" charset="0"/>
              <a:buChar char="§"/>
            </a:pPr>
            <a:r>
              <a:rPr lang="en-US">
                <a:latin typeface="Arial Unicode MS" charset="0"/>
                <a:ea typeface="ＭＳ Ｐゴシック" charset="0"/>
                <a:cs typeface="ＭＳ Ｐゴシック" charset="0"/>
              </a:rPr>
              <a:t>Save interesting examples!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2pPr>
            <a:lvl3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3pPr>
            <a:lvl4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4pPr>
            <a:lvl5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9pPr>
          </a:lstStyle>
          <a:p>
            <a:fld id="{40BFBB89-C9F5-474E-93A6-9CCE3F1FB447}" type="slidenum">
              <a:rPr lang="en-US" sz="1200">
                <a:solidFill>
                  <a:srgbClr val="FFFFFF"/>
                </a:solidFill>
                <a:latin typeface="Tahoma" charset="0"/>
              </a:rPr>
              <a:pPr/>
              <a:t>2</a:t>
            </a:fld>
            <a:endParaRPr lang="en-US" sz="1200">
              <a:solidFill>
                <a:srgbClr val="FFFFFF"/>
              </a:solidFill>
              <a:latin typeface="Tahoma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924800" cy="914400"/>
          </a:xfrm>
        </p:spPr>
        <p:txBody>
          <a:bodyPr/>
          <a:lstStyle/>
          <a:p>
            <a:pPr algn="l" eaLnBrk="1" hangingPunct="1"/>
            <a:r>
              <a:rPr lang="en-US">
                <a:latin typeface="Arial Unicode MS" charset="0"/>
                <a:ea typeface="ＭＳ Ｐゴシック" charset="0"/>
                <a:cs typeface="ＭＳ Ｐゴシック" charset="0"/>
              </a:rPr>
              <a:t>11.1 Managing windows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5257800"/>
          </a:xfrm>
        </p:spPr>
        <p:txBody>
          <a:bodyPr/>
          <a:lstStyle/>
          <a:p>
            <a:pPr eaLnBrk="1" hangingPunct="1">
              <a:buClr>
                <a:srgbClr val="FFFF00"/>
              </a:buClr>
              <a:buFont typeface="Wingdings" charset="0"/>
              <a:buChar char="§"/>
            </a:pPr>
            <a:r>
              <a:rPr lang="en-US" dirty="0">
                <a:latin typeface="Arial Unicode MS" charset="0"/>
                <a:ea typeface="ＭＳ Ｐゴシック" charset="0"/>
                <a:cs typeface="ＭＳ Ｐゴシック" charset="0"/>
              </a:rPr>
              <a:t>Not as useful in RStudio</a:t>
            </a:r>
          </a:p>
          <a:p>
            <a:pPr eaLnBrk="1" hangingPunct="1">
              <a:buClr>
                <a:srgbClr val="FFFF00"/>
              </a:buClr>
              <a:buFont typeface="Wingdings" charset="0"/>
              <a:buChar char="§"/>
            </a:pPr>
            <a:r>
              <a:rPr lang="en-US" dirty="0">
                <a:latin typeface="Arial Unicode MS" charset="0"/>
                <a:ea typeface="ＭＳ Ｐゴシック" charset="0"/>
                <a:cs typeface="ＭＳ Ｐゴシック" charset="0"/>
              </a:rPr>
              <a:t>Creating new windows with windows()</a:t>
            </a:r>
          </a:p>
          <a:p>
            <a:pPr eaLnBrk="1" hangingPunct="1">
              <a:buClr>
                <a:srgbClr val="FFFF00"/>
              </a:buClr>
              <a:buFont typeface="Wingdings" charset="0"/>
              <a:buChar char="§"/>
            </a:pPr>
            <a:r>
              <a:rPr lang="en-US" dirty="0">
                <a:latin typeface="Arial Unicode MS" charset="0"/>
                <a:ea typeface="ＭＳ Ｐゴシック" charset="0"/>
                <a:cs typeface="ＭＳ Ｐゴシック" charset="0"/>
              </a:rPr>
              <a:t>Setting new default windows with </a:t>
            </a:r>
            <a:r>
              <a:rPr lang="en-US" dirty="0" err="1">
                <a:latin typeface="Arial Unicode MS" charset="0"/>
                <a:ea typeface="ＭＳ Ｐゴシック" charset="0"/>
                <a:cs typeface="ＭＳ Ｐゴシック" charset="0"/>
              </a:rPr>
              <a:t>dev.set</a:t>
            </a:r>
            <a:r>
              <a:rPr lang="en-US" dirty="0">
                <a:latin typeface="Arial Unicode MS" charset="0"/>
                <a:ea typeface="ＭＳ Ｐゴシック" charset="0"/>
                <a:cs typeface="ＭＳ Ｐゴシック" charset="0"/>
              </a:rPr>
              <a:t>()</a:t>
            </a:r>
          </a:p>
          <a:p>
            <a:pPr eaLnBrk="1" hangingPunct="1">
              <a:buClr>
                <a:srgbClr val="FFFF00"/>
              </a:buClr>
              <a:buFont typeface="Wingdings" charset="0"/>
              <a:buChar char="§"/>
            </a:pPr>
            <a:r>
              <a:rPr lang="en-US" dirty="0">
                <a:latin typeface="Arial Unicode MS" charset="0"/>
                <a:ea typeface="ＭＳ Ｐゴシック" charset="0"/>
                <a:cs typeface="ＭＳ Ｐゴシック" charset="0"/>
              </a:rPr>
              <a:t>Closing windows with </a:t>
            </a:r>
            <a:r>
              <a:rPr lang="en-US" dirty="0" err="1">
                <a:latin typeface="Arial Unicode MS" charset="0"/>
                <a:ea typeface="ＭＳ Ｐゴシック" charset="0"/>
                <a:cs typeface="ＭＳ Ｐゴシック" charset="0"/>
              </a:rPr>
              <a:t>dev.off</a:t>
            </a:r>
            <a:r>
              <a:rPr lang="en-US" dirty="0">
                <a:latin typeface="Arial Unicode MS" charset="0"/>
                <a:ea typeface="ＭＳ Ｐゴシック" charset="0"/>
                <a:cs typeface="ＭＳ Ｐゴシック" charset="0"/>
              </a:rPr>
              <a:t>()</a:t>
            </a:r>
          </a:p>
          <a:p>
            <a:pPr eaLnBrk="1" hangingPunct="1">
              <a:buClr>
                <a:srgbClr val="FFFF00"/>
              </a:buClr>
              <a:buFont typeface="Wingdings" charset="0"/>
              <a:buChar char="§"/>
            </a:pPr>
            <a:r>
              <a:rPr lang="en-US" dirty="0">
                <a:latin typeface="Arial Unicode MS" charset="0"/>
                <a:ea typeface="ＭＳ Ｐゴシック" charset="0"/>
                <a:cs typeface="ＭＳ Ｐゴシック" charset="0"/>
              </a:rPr>
              <a:t>Saving graphics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2pPr>
            <a:lvl3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3pPr>
            <a:lvl4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4pPr>
            <a:lvl5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9pPr>
          </a:lstStyle>
          <a:p>
            <a:fld id="{A5BDB399-83B3-3B46-B0A1-9B3F14D6066E}" type="slidenum">
              <a:rPr lang="en-US" sz="1200">
                <a:solidFill>
                  <a:srgbClr val="FFFFFF"/>
                </a:solidFill>
                <a:latin typeface="Tahoma" charset="0"/>
              </a:rPr>
              <a:pPr/>
              <a:t>3</a:t>
            </a:fld>
            <a:endParaRPr lang="en-US" sz="1200">
              <a:solidFill>
                <a:srgbClr val="FFFFFF"/>
              </a:solidFill>
              <a:latin typeface="Tahoma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2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28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3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924800" cy="914400"/>
          </a:xfrm>
        </p:spPr>
        <p:txBody>
          <a:bodyPr/>
          <a:lstStyle/>
          <a:p>
            <a:pPr algn="l" eaLnBrk="1" hangingPunct="1"/>
            <a:r>
              <a:rPr lang="en-US" dirty="0">
                <a:latin typeface="Arial Unicode MS" charset="0"/>
                <a:ea typeface="ＭＳ Ｐゴシック" charset="0"/>
                <a:cs typeface="ＭＳ Ｐゴシック" charset="0"/>
              </a:rPr>
              <a:t>11.2-11.3 Plotting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5257800"/>
          </a:xfrm>
        </p:spPr>
        <p:txBody>
          <a:bodyPr/>
          <a:lstStyle/>
          <a:p>
            <a:pPr eaLnBrk="1" hangingPunct="1">
              <a:buClrTx/>
              <a:buFont typeface="Wingdings" charset="0"/>
              <a:buChar char="§"/>
            </a:pPr>
            <a:r>
              <a:rPr lang="en-US">
                <a:latin typeface="Arial Unicode MS" charset="0"/>
                <a:ea typeface="ＭＳ Ｐゴシック" charset="0"/>
                <a:cs typeface="ＭＳ Ｐゴシック" charset="0"/>
              </a:rPr>
              <a:t>1-dim graphics</a:t>
            </a:r>
          </a:p>
          <a:p>
            <a:pPr eaLnBrk="1" hangingPunct="1">
              <a:buClrTx/>
              <a:buFont typeface="Wingdings" charset="0"/>
              <a:buChar char="§"/>
            </a:pPr>
            <a:r>
              <a:rPr lang="en-US">
                <a:latin typeface="Arial Unicode MS" charset="0"/>
                <a:ea typeface="ＭＳ Ｐゴシック" charset="0"/>
                <a:cs typeface="ＭＳ Ｐゴシック" charset="0"/>
              </a:rPr>
              <a:t>2-dim graphics</a:t>
            </a:r>
          </a:p>
          <a:p>
            <a:pPr lvl="1" eaLnBrk="1" hangingPunct="1">
              <a:buClrTx/>
              <a:buSzPct val="50000"/>
              <a:buFont typeface="Monotype Sorts" charset="0"/>
              <a:buChar char="➞"/>
            </a:pPr>
            <a:r>
              <a:rPr lang="en-US">
                <a:latin typeface="Arial Unicode MS" charset="0"/>
                <a:ea typeface="ＭＳ Ｐゴシック" charset="0"/>
              </a:rPr>
              <a:t>Changing default options</a:t>
            </a:r>
          </a:p>
          <a:p>
            <a:pPr lvl="1" eaLnBrk="1" hangingPunct="1">
              <a:buClrTx/>
              <a:buSzPct val="50000"/>
              <a:buFont typeface="Monotype Sorts" charset="0"/>
              <a:buChar char="➞"/>
            </a:pPr>
            <a:r>
              <a:rPr lang="en-US">
                <a:latin typeface="Arial Unicode MS" charset="0"/>
                <a:ea typeface="ＭＳ Ｐゴシック" charset="0"/>
              </a:rPr>
              <a:t>title(), text() and lines()</a:t>
            </a:r>
          </a:p>
          <a:p>
            <a:pPr eaLnBrk="1" hangingPunct="1">
              <a:buClrTx/>
              <a:buFont typeface="Wingdings" charset="0"/>
              <a:buChar char="§"/>
            </a:pPr>
            <a:r>
              <a:rPr lang="en-US">
                <a:latin typeface="Arial Unicode MS" charset="0"/>
                <a:ea typeface="ＭＳ Ｐゴシック" charset="0"/>
                <a:cs typeface="ＭＳ Ｐゴシック" charset="0"/>
              </a:rPr>
              <a:t>Multiple plots on a page</a:t>
            </a:r>
          </a:p>
          <a:p>
            <a:pPr eaLnBrk="1" hangingPunct="1">
              <a:buClrTx/>
              <a:buFont typeface="Wingdings" charset="0"/>
              <a:buChar char="§"/>
            </a:pPr>
            <a:r>
              <a:rPr lang="en-US">
                <a:latin typeface="Arial Unicode MS" charset="0"/>
                <a:ea typeface="ＭＳ Ｐゴシック" charset="0"/>
                <a:cs typeface="ＭＳ Ｐゴシック" charset="0"/>
              </a:rPr>
              <a:t>3-dim graphics</a:t>
            </a:r>
          </a:p>
          <a:p>
            <a:pPr lvl="1" eaLnBrk="1" hangingPunct="1">
              <a:buClrTx/>
              <a:buSzPct val="50000"/>
              <a:buFont typeface="Monotype Sorts" charset="0"/>
              <a:buChar char="➞"/>
            </a:pPr>
            <a:r>
              <a:rPr lang="en-US">
                <a:latin typeface="Arial Unicode MS" charset="0"/>
                <a:ea typeface="ＭＳ Ｐゴシック" charset="0"/>
              </a:rPr>
              <a:t>contour()</a:t>
            </a:r>
          </a:p>
          <a:p>
            <a:pPr lvl="1" eaLnBrk="1" hangingPunct="1">
              <a:buClrTx/>
              <a:buSzPct val="50000"/>
              <a:buFont typeface="Monotype Sorts" charset="0"/>
              <a:buChar char="➞"/>
            </a:pPr>
            <a:r>
              <a:rPr lang="en-US">
                <a:latin typeface="Arial Unicode MS" charset="0"/>
                <a:ea typeface="ＭＳ Ｐゴシック" charset="0"/>
              </a:rPr>
              <a:t>filled.contour()</a:t>
            </a:r>
          </a:p>
          <a:p>
            <a:pPr lvl="1" eaLnBrk="1" hangingPunct="1">
              <a:buClrTx/>
              <a:buSzPct val="50000"/>
              <a:buFont typeface="Monotype Sorts" charset="0"/>
              <a:buChar char="➞"/>
            </a:pPr>
            <a:r>
              <a:rPr lang="en-US">
                <a:latin typeface="Arial Unicode MS" charset="0"/>
                <a:ea typeface="ＭＳ Ｐゴシック" charset="0"/>
              </a:rPr>
              <a:t>contour.plot()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2pPr>
            <a:lvl3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3pPr>
            <a:lvl4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4pPr>
            <a:lvl5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9pPr>
          </a:lstStyle>
          <a:p>
            <a:fld id="{1D17FFCD-E1C2-D54E-B897-6AC4AE59FCE0}" type="slidenum">
              <a:rPr lang="en-US" sz="1200">
                <a:solidFill>
                  <a:srgbClr val="FFFFFF"/>
                </a:solidFill>
                <a:latin typeface="Tahoma" charset="0"/>
              </a:rPr>
              <a:pPr/>
              <a:t>4</a:t>
            </a:fld>
            <a:endParaRPr lang="en-US" sz="1200">
              <a:solidFill>
                <a:srgbClr val="FFFFFF"/>
              </a:solidFill>
              <a:latin typeface="Tahoma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22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2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228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228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924800" cy="914400"/>
          </a:xfrm>
        </p:spPr>
        <p:txBody>
          <a:bodyPr/>
          <a:lstStyle/>
          <a:p>
            <a:pPr algn="l" eaLnBrk="1" hangingPunct="1"/>
            <a:r>
              <a:rPr lang="en-US" dirty="0">
                <a:latin typeface="Arial Unicode MS" charset="0"/>
                <a:ea typeface="ＭＳ Ｐゴシック" charset="0"/>
                <a:cs typeface="ＭＳ Ｐゴシック" charset="0"/>
              </a:rPr>
              <a:t>11.4 Modern graphics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5257800"/>
          </a:xfrm>
        </p:spPr>
        <p:txBody>
          <a:bodyPr/>
          <a:lstStyle/>
          <a:p>
            <a:pPr eaLnBrk="1" hangingPunct="1">
              <a:buClrTx/>
              <a:buFont typeface="Wingdings" charset="0"/>
              <a:buChar char="§"/>
            </a:pPr>
            <a:r>
              <a:rPr lang="en-US" dirty="0">
                <a:latin typeface="Arial Unicode MS" charset="0"/>
                <a:ea typeface="ＭＳ Ｐゴシック" charset="0"/>
                <a:cs typeface="ＭＳ Ｐゴシック" charset="0"/>
              </a:rPr>
              <a:t>lattice package</a:t>
            </a:r>
          </a:p>
          <a:p>
            <a:pPr lvl="1" eaLnBrk="1" hangingPunct="1">
              <a:buClrTx/>
              <a:buFont typeface="Wingdings" charset="0"/>
              <a:buChar char="§"/>
            </a:pPr>
            <a:r>
              <a:rPr lang="en-US" dirty="0">
                <a:latin typeface="Arial Unicode MS" charset="0"/>
                <a:ea typeface="ＭＳ Ｐゴシック" charset="0"/>
                <a:cs typeface="ＭＳ Ｐゴシック" charset="0"/>
              </a:rPr>
              <a:t>Implementation of Trellis graphics in S</a:t>
            </a:r>
          </a:p>
          <a:p>
            <a:pPr lvl="1" eaLnBrk="1" hangingPunct="1">
              <a:buClrTx/>
              <a:buFont typeface="Wingdings" charset="0"/>
              <a:buChar char="§"/>
            </a:pPr>
            <a:r>
              <a:rPr lang="en-US" dirty="0" err="1">
                <a:latin typeface="Arial Unicode MS" charset="0"/>
                <a:ea typeface="ＭＳ Ｐゴシック" charset="0"/>
                <a:cs typeface="ＭＳ Ｐゴシック" charset="0"/>
              </a:rPr>
              <a:t>xyplot</a:t>
            </a:r>
            <a:r>
              <a:rPr lang="en-US" dirty="0">
                <a:latin typeface="Arial Unicode MS" charset="0"/>
                <a:ea typeface="ＭＳ Ｐゴシック" charset="0"/>
                <a:cs typeface="ＭＳ Ｐゴシック" charset="0"/>
              </a:rPr>
              <a:t>()</a:t>
            </a:r>
          </a:p>
          <a:p>
            <a:pPr eaLnBrk="1" hangingPunct="1">
              <a:buClrTx/>
              <a:buFont typeface="Wingdings" charset="0"/>
              <a:buChar char="§"/>
            </a:pPr>
            <a:r>
              <a:rPr lang="en-US" dirty="0">
                <a:latin typeface="Arial Unicode MS" charset="0"/>
                <a:ea typeface="ＭＳ Ｐゴシック" charset="0"/>
                <a:cs typeface="ＭＳ Ｐゴシック" charset="0"/>
              </a:rPr>
              <a:t>ggplot2 package</a:t>
            </a:r>
          </a:p>
          <a:p>
            <a:pPr lvl="1" eaLnBrk="1" hangingPunct="1">
              <a:buClrTx/>
              <a:buFont typeface="Wingdings" charset="0"/>
              <a:buChar char="§"/>
            </a:pPr>
            <a:r>
              <a:rPr lang="en-US" dirty="0">
                <a:latin typeface="Arial Unicode MS" charset="0"/>
                <a:ea typeface="ＭＳ Ｐゴシック" charset="0"/>
              </a:rPr>
              <a:t>Part of </a:t>
            </a:r>
            <a:r>
              <a:rPr lang="en-US" dirty="0" err="1">
                <a:latin typeface="Arial Unicode MS" charset="0"/>
                <a:ea typeface="ＭＳ Ｐゴシック" charset="0"/>
              </a:rPr>
              <a:t>tidyverse</a:t>
            </a:r>
            <a:endParaRPr lang="en-US" dirty="0">
              <a:latin typeface="Arial Unicode MS" charset="0"/>
              <a:ea typeface="ＭＳ Ｐゴシック" charset="0"/>
            </a:endParaRPr>
          </a:p>
          <a:p>
            <a:pPr lvl="1" eaLnBrk="1" hangingPunct="1">
              <a:buClrTx/>
              <a:buFont typeface="Wingdings" charset="0"/>
              <a:buChar char="§"/>
            </a:pPr>
            <a:r>
              <a:rPr lang="en-US" dirty="0" err="1">
                <a:latin typeface="Arial Unicode MS" charset="0"/>
                <a:ea typeface="ＭＳ Ｐゴシック" charset="0"/>
              </a:rPr>
              <a:t>ggplot</a:t>
            </a:r>
            <a:r>
              <a:rPr lang="en-US" dirty="0">
                <a:latin typeface="Arial Unicode MS" charset="0"/>
                <a:ea typeface="ＭＳ Ｐゴシック" charset="0"/>
              </a:rPr>
              <a:t>()</a:t>
            </a:r>
          </a:p>
          <a:p>
            <a:pPr lvl="2" eaLnBrk="1" hangingPunct="1">
              <a:buClrTx/>
            </a:pPr>
            <a:r>
              <a:rPr lang="en-US" dirty="0" err="1">
                <a:latin typeface="Arial Unicode MS" charset="0"/>
                <a:ea typeface="ＭＳ Ｐゴシック" charset="0"/>
              </a:rPr>
              <a:t>aes</a:t>
            </a:r>
            <a:r>
              <a:rPr lang="en-US" dirty="0">
                <a:latin typeface="Arial Unicode MS" charset="0"/>
                <a:ea typeface="ＭＳ Ｐゴシック" charset="0"/>
              </a:rPr>
              <a:t>()—aesthetics (data and layout)</a:t>
            </a:r>
          </a:p>
          <a:p>
            <a:pPr lvl="2" eaLnBrk="1" hangingPunct="1">
              <a:buClrTx/>
            </a:pPr>
            <a:r>
              <a:rPr lang="en-US" dirty="0" err="1">
                <a:latin typeface="Arial Unicode MS" charset="0"/>
                <a:ea typeface="ＭＳ Ｐゴシック" charset="0"/>
              </a:rPr>
              <a:t>geom</a:t>
            </a:r>
            <a:r>
              <a:rPr lang="en-US">
                <a:latin typeface="Arial Unicode MS" charset="0"/>
                <a:ea typeface="ＭＳ Ｐゴシック" charset="0"/>
              </a:rPr>
              <a:t>()—geometry (graph type)</a:t>
            </a:r>
            <a:endParaRPr lang="en-US" dirty="0">
              <a:latin typeface="Arial Unicode MS" charset="0"/>
              <a:ea typeface="ＭＳ Ｐゴシック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2pPr>
            <a:lvl3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3pPr>
            <a:lvl4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4pPr>
            <a:lvl5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9pPr>
          </a:lstStyle>
          <a:p>
            <a:fld id="{1D17FFCD-E1C2-D54E-B897-6AC4AE59FCE0}" type="slidenum">
              <a:rPr lang="en-US" sz="1200">
                <a:solidFill>
                  <a:srgbClr val="FFFFFF"/>
                </a:solidFill>
                <a:latin typeface="Tahoma" charset="0"/>
              </a:rPr>
              <a:pPr/>
              <a:t>5</a:t>
            </a:fld>
            <a:endParaRPr lang="en-US" sz="1200">
              <a:solidFill>
                <a:srgbClr val="FFFFFF"/>
              </a:solidFill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6559040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22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2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228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3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924800" cy="914400"/>
          </a:xfrm>
        </p:spPr>
        <p:txBody>
          <a:bodyPr/>
          <a:lstStyle/>
          <a:p>
            <a:pPr algn="l" eaLnBrk="1" hangingPunct="1"/>
            <a:r>
              <a:rPr lang="en-US">
                <a:latin typeface="Arial Unicode MS" charset="0"/>
                <a:ea typeface="ＭＳ Ｐゴシック" charset="0"/>
                <a:cs typeface="ＭＳ Ｐゴシック" charset="0"/>
              </a:rPr>
              <a:t>11.5 Interactive graphics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5257800"/>
          </a:xfrm>
        </p:spPr>
        <p:txBody>
          <a:bodyPr/>
          <a:lstStyle/>
          <a:p>
            <a:pPr eaLnBrk="1" hangingPunct="1">
              <a:buClrTx/>
              <a:buFont typeface="Wingdings" charset="0"/>
              <a:buChar char="§"/>
            </a:pPr>
            <a:r>
              <a:rPr lang="en-US">
                <a:latin typeface="Arial Unicode MS" charset="0"/>
                <a:ea typeface="ＭＳ Ｐゴシック" charset="0"/>
                <a:cs typeface="ＭＳ Ｐゴシック" charset="0"/>
              </a:rPr>
              <a:t>R has less capability for brushing and selecting than previously</a:t>
            </a:r>
          </a:p>
          <a:p>
            <a:pPr eaLnBrk="1" hangingPunct="1">
              <a:buClrTx/>
              <a:buFont typeface="Wingdings" charset="0"/>
              <a:buChar char="§"/>
            </a:pPr>
            <a:r>
              <a:rPr lang="en-US">
                <a:latin typeface="Arial Unicode MS" charset="0"/>
                <a:ea typeface="ＭＳ Ｐゴシック" charset="0"/>
                <a:cs typeface="ＭＳ Ｐゴシック" charset="0"/>
              </a:rPr>
              <a:t>identify()</a:t>
            </a:r>
          </a:p>
          <a:p>
            <a:pPr eaLnBrk="1" hangingPunct="1">
              <a:buClrTx/>
              <a:buFont typeface="Wingdings" charset="0"/>
              <a:buChar char="§"/>
            </a:pPr>
            <a:r>
              <a:rPr lang="en-US">
                <a:latin typeface="Arial Unicode MS" charset="0"/>
                <a:ea typeface="ＭＳ Ｐゴシック" charset="0"/>
                <a:cs typeface="ＭＳ Ｐゴシック" charset="0"/>
              </a:rPr>
              <a:t>Exploratory Data Analysis (EDA)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2pPr>
            <a:lvl3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3pPr>
            <a:lvl4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4pPr>
            <a:lvl5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9pPr>
          </a:lstStyle>
          <a:p>
            <a:fld id="{3DB7458E-A706-144A-892A-78E43C4F575C}" type="slidenum">
              <a:rPr lang="en-US" sz="1200">
                <a:solidFill>
                  <a:srgbClr val="FFFFFF"/>
                </a:solidFill>
                <a:latin typeface="Tahoma" charset="0"/>
              </a:rPr>
              <a:pPr/>
              <a:t>6</a:t>
            </a:fld>
            <a:endParaRPr lang="en-US" sz="1200">
              <a:solidFill>
                <a:srgbClr val="FFFFFF"/>
              </a:solidFill>
              <a:latin typeface="Tahoma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1" grpId="0" build="p" autoUpdateAnimBg="0"/>
    </p:bldLst>
  </p:timing>
</p:sld>
</file>

<file path=ppt/theme/theme1.xml><?xml version="1.0" encoding="utf-8"?>
<a:theme xmlns:a="http://schemas.openxmlformats.org/drawingml/2006/main" name="Theme1">
  <a:themeElements>
    <a:clrScheme name="Slit 6">
      <a:dk1>
        <a:srgbClr val="0000AC"/>
      </a:dk1>
      <a:lt1>
        <a:srgbClr val="FFFFFF"/>
      </a:lt1>
      <a:dk2>
        <a:srgbClr val="000086"/>
      </a:dk2>
      <a:lt2>
        <a:srgbClr val="CCFFFF"/>
      </a:lt2>
      <a:accent1>
        <a:srgbClr val="0099FF"/>
      </a:accent1>
      <a:accent2>
        <a:srgbClr val="00B000"/>
      </a:accent2>
      <a:accent3>
        <a:srgbClr val="AAAAC3"/>
      </a:accent3>
      <a:accent4>
        <a:srgbClr val="DADADA"/>
      </a:accent4>
      <a:accent5>
        <a:srgbClr val="AACAFF"/>
      </a:accent5>
      <a:accent6>
        <a:srgbClr val="009F00"/>
      </a:accent6>
      <a:hlink>
        <a:srgbClr val="FFE701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17093</TotalTime>
  <Words>179</Words>
  <Application>Microsoft Macintosh PowerPoint</Application>
  <PresentationFormat>On-screen Show (4:3)</PresentationFormat>
  <Paragraphs>50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 Unicode MS</vt:lpstr>
      <vt:lpstr>Arial Black</vt:lpstr>
      <vt:lpstr>Monotype Sorts</vt:lpstr>
      <vt:lpstr>Tahoma</vt:lpstr>
      <vt:lpstr>Times New Roman</vt:lpstr>
      <vt:lpstr>Wingdings</vt:lpstr>
      <vt:lpstr>Theme1</vt:lpstr>
      <vt:lpstr>Ch 11  Graphics </vt:lpstr>
      <vt:lpstr>R graphics</vt:lpstr>
      <vt:lpstr>11.1 Managing windows</vt:lpstr>
      <vt:lpstr>11.2-11.3 Plotting</vt:lpstr>
      <vt:lpstr>11.4 Modern graphics</vt:lpstr>
      <vt:lpstr>11.5 Interactive graphics</vt:lpstr>
    </vt:vector>
  </TitlesOfParts>
  <Company>University of South Carolina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dedwards</dc:creator>
  <cp:lastModifiedBy>GREGO, JOHN</cp:lastModifiedBy>
  <cp:revision>101</cp:revision>
  <cp:lastPrinted>2000-08-28T17:13:25Z</cp:lastPrinted>
  <dcterms:created xsi:type="dcterms:W3CDTF">1999-08-19T16:28:51Z</dcterms:created>
  <dcterms:modified xsi:type="dcterms:W3CDTF">2020-09-16T12:23:35Z</dcterms:modified>
</cp:coreProperties>
</file>