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75" r:id="rId2"/>
    <p:sldId id="283" r:id="rId3"/>
    <p:sldId id="277" r:id="rId4"/>
    <p:sldId id="284" r:id="rId5"/>
    <p:sldId id="282" r:id="rId6"/>
    <p:sldId id="278" r:id="rId7"/>
    <p:sldId id="279" r:id="rId8"/>
    <p:sldId id="285" r:id="rId9"/>
    <p:sldId id="280" r:id="rId10"/>
    <p:sldId id="281" r:id="rId11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4"/>
  </p:normalViewPr>
  <p:slideViewPr>
    <p:cSldViewPr>
      <p:cViewPr varScale="1">
        <p:scale>
          <a:sx n="104" d="100"/>
          <a:sy n="104" d="100"/>
        </p:scale>
        <p:origin x="178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45" y="-67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8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8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8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DDDDDD"/>
                  </a:outerShdw>
                </a:effectLst>
              </a:defRPr>
            </a:lvl1pPr>
          </a:lstStyle>
          <a:p>
            <a:fld id="{5B922AD0-0820-6E4E-BB87-B14FBD7EE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88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8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8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8988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8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DDDDDD"/>
                  </a:outerShdw>
                </a:effectLst>
              </a:defRPr>
            </a:lvl1pPr>
          </a:lstStyle>
          <a:p>
            <a:fld id="{D7457FA6-72E2-2842-A284-79EFCF4B1C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1211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84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8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8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8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8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80110E84-131A-0543-9954-C4A190085FAC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8879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ECA9EF3C-9E73-D248-B777-FF04583DCEA3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Matrices and data frames are transposed and the number of columns will not be correct.</a:t>
            </a:r>
            <a:r>
              <a:rPr lang="en-US" baseline="0" dirty="0">
                <a:latin typeface="Times New Roman" charset="0"/>
                <a:ea typeface="ＭＳ Ｐゴシック" charset="0"/>
                <a:cs typeface="ＭＳ Ｐゴシック" charset="0"/>
              </a:rPr>
              <a:t>  </a:t>
            </a:r>
            <a:r>
              <a:rPr lang="en-US" baseline="0" dirty="0" err="1">
                <a:latin typeface="Times New Roman" charset="0"/>
                <a:ea typeface="ＭＳ Ｐゴシック" charset="0"/>
                <a:cs typeface="ＭＳ Ｐゴシック" charset="0"/>
              </a:rPr>
              <a:t>write.table</a:t>
            </a:r>
            <a:r>
              <a:rPr lang="en-US" baseline="0" dirty="0">
                <a:latin typeface="Times New Roman" charset="0"/>
                <a:ea typeface="ＭＳ Ｐゴシック" charset="0"/>
                <a:cs typeface="ＭＳ Ｐゴシック" charset="0"/>
              </a:rPr>
              <a:t> works correctly.  For fixing functions, use Notepad window.  Functions can be saved as a text file, but we usually work in the opposite direction (text file to function).  Other methods for saving objects include right-clicking or menu-driven options.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512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24B35CF4-69BA-8A4A-BF1B-EACC5B211985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Functions</a:t>
            </a:r>
            <a:r>
              <a:rPr lang="en-US" baseline="0" dirty="0">
                <a:latin typeface="Times New Roman" charset="0"/>
                <a:ea typeface="ＭＳ Ｐゴシック" charset="0"/>
                <a:cs typeface="ＭＳ Ｐゴシック" charset="0"/>
              </a:rPr>
              <a:t> are intimidating to write, but you can monitor progress as you build them sequentially.  Optional arguments can be skipped—order matters! The output can be a list, though it is often just a single numerical vector.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429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02A2FC49-13EA-544D-BFE1-F672DD9BFAC9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You have to “guess” at the right name. Help file includes Description, Value, Details, Examples,</a:t>
            </a:r>
            <a:r>
              <a:rPr lang="en-US" baseline="0" dirty="0">
                <a:latin typeface="Times New Roman" charset="0"/>
                <a:ea typeface="ＭＳ Ｐゴシック" charset="0"/>
                <a:cs typeface="ＭＳ Ｐゴシック" charset="0"/>
              </a:rPr>
              <a:t> References.  Relevant info for plot() is overwhelming.  Examples are often arcane.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1098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AB35F3D6-CFB7-D44F-8C24-B7A2F91FD0EE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Search() shows directories</a:t>
            </a:r>
            <a:r>
              <a:rPr lang="en-US" baseline="0" dirty="0">
                <a:latin typeface="Times New Roman" charset="0"/>
                <a:ea typeface="ＭＳ Ｐゴシック" charset="0"/>
                <a:cs typeface="ＭＳ Ｐゴシック" charset="0"/>
              </a:rPr>
              <a:t> and order in which 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R searches them.  Attach() puts an object in its own directory.  Though</a:t>
            </a:r>
            <a:r>
              <a:rPr lang="en-US" baseline="0" dirty="0">
                <a:latin typeface="Times New Roman" charset="0"/>
                <a:ea typeface="ＭＳ Ｐゴシック" charset="0"/>
                <a:cs typeface="ＭＳ Ｐゴシック" charset="0"/>
              </a:rPr>
              <a:t> a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ttach and source are useful</a:t>
            </a:r>
            <a:r>
              <a:rPr lang="en-US" baseline="0" dirty="0">
                <a:latin typeface="Times New Roman" charset="0"/>
                <a:ea typeface="ＭＳ Ｐゴシック" charset="0"/>
                <a:cs typeface="ＭＳ Ｐゴシック" charset="0"/>
              </a:rPr>
              <a:t> for inputting functions too, though I often copy and paste.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427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E4C1C200-6491-FF4B-8E8C-4DB93CC38F90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You can attach a workspace to (or just double-click) to add it to the current workspace.</a:t>
            </a:r>
            <a:r>
              <a:rPr lang="en-US" baseline="0" dirty="0">
                <a:latin typeface="Times New Roman" charset="0"/>
                <a:ea typeface="ＭＳ Ｐゴシック" charset="0"/>
                <a:cs typeface="ＭＳ Ｐゴシック" charset="0"/>
              </a:rPr>
              <a:t>  It’s easy (and dangerous) to have objects in multiple directories.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464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5C5D2786-3615-7E41-812B-19C41AFD75F9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The first bullet creates objects “by hand”.  </a:t>
            </a:r>
            <a:r>
              <a:rPr lang="en-US" dirty="0" err="1">
                <a:latin typeface="Times New Roman" charset="0"/>
                <a:ea typeface="ＭＳ Ｐゴシック" charset="0"/>
                <a:cs typeface="ＭＳ Ｐゴシック" charset="0"/>
              </a:rPr>
              <a:t>rnorm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()</a:t>
            </a:r>
            <a:r>
              <a:rPr lang="en-US" baseline="0" dirty="0">
                <a:latin typeface="Times New Roman" charset="0"/>
                <a:ea typeface="ＭＳ Ｐゴシック" charset="0"/>
                <a:cs typeface="ＭＳ Ｐゴシック" charset="0"/>
              </a:rPr>
              <a:t> creates data by simulation.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3002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C3A6B3A4-3B60-2747-8A8D-09160EA5A2AB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Note first row with “missing” column name. as.is can be used  to ensure character data is not converted to</a:t>
            </a:r>
            <a:r>
              <a:rPr lang="en-US" baseline="0" dirty="0">
                <a:latin typeface="Times New Roman" charset="0"/>
                <a:ea typeface="ＭＳ Ｐゴシック" charset="0"/>
                <a:cs typeface="ＭＳ Ｐゴシック" charset="0"/>
              </a:rPr>
              <a:t> factor data.  Can use </a:t>
            </a:r>
            <a:r>
              <a:rPr lang="en-US" baseline="0" dirty="0" err="1">
                <a:latin typeface="Times New Roman" charset="0"/>
                <a:ea typeface="ＭＳ Ｐゴシック" charset="0"/>
                <a:cs typeface="ＭＳ Ｐゴシック" charset="0"/>
              </a:rPr>
              <a:t>na.strings</a:t>
            </a:r>
            <a:r>
              <a:rPr lang="en-US" baseline="0" dirty="0">
                <a:latin typeface="Times New Roman" charset="0"/>
                <a:ea typeface="ＭＳ Ｐゴシック" charset="0"/>
                <a:cs typeface="ＭＳ Ｐゴシック" charset="0"/>
              </a:rPr>
              <a:t>=c() option.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6445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BB987F16-43D4-CD48-AD91-24CA6A85E9A9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First bullet--First row will have correct number of names now too.  Default column names are V1, V2,…  Use names()=</a:t>
            </a:r>
            <a:r>
              <a:rPr lang="en-US" baseline="0" dirty="0">
                <a:latin typeface="Times New Roman" charset="0"/>
                <a:ea typeface="ＭＳ Ｐゴシック" charset="0"/>
                <a:cs typeface="ＭＳ Ｐゴシック" charset="0"/>
              </a:rPr>
              <a:t> in R itself or  </a:t>
            </a:r>
            <a:r>
              <a:rPr lang="en-US" baseline="0" dirty="0" err="1">
                <a:latin typeface="Times New Roman" charset="0"/>
                <a:ea typeface="ＭＳ Ｐゴシック" charset="0"/>
                <a:cs typeface="ＭＳ Ｐゴシック" charset="0"/>
              </a:rPr>
              <a:t>col.names</a:t>
            </a:r>
            <a:r>
              <a:rPr lang="en-US" baseline="0" dirty="0">
                <a:latin typeface="Times New Roman" charset="0"/>
                <a:ea typeface="ＭＳ Ｐゴシック" charset="0"/>
                <a:cs typeface="ＭＳ Ｐゴシック" charset="0"/>
              </a:rPr>
              <a:t>=c() in </a:t>
            </a:r>
            <a:r>
              <a:rPr lang="en-US" baseline="0" dirty="0" err="1">
                <a:latin typeface="Times New Roman" charset="0"/>
                <a:ea typeface="ＭＳ Ｐゴシック" charset="0"/>
                <a:cs typeface="ＭＳ Ｐゴシック" charset="0"/>
              </a:rPr>
              <a:t>read.table</a:t>
            </a:r>
            <a:r>
              <a:rPr lang="en-US" baseline="0" dirty="0">
                <a:latin typeface="Times New Roman" charset="0"/>
                <a:ea typeface="ＭＳ Ｐゴシック" charset="0"/>
                <a:cs typeface="ＭＳ Ｐゴシック" charset="0"/>
              </a:rPr>
              <a:t>.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9568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1995ADBC-B549-0645-A2A4-68C7D1CD6CE5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Y=scan() needs two</a:t>
            </a:r>
            <a:r>
              <a:rPr lang="en-US" baseline="0" dirty="0">
                <a:latin typeface="Times New Roman" charset="0"/>
                <a:ea typeface="ＭＳ Ｐゴシック" charset="0"/>
                <a:cs typeface="ＭＳ Ｐゴシック" charset="0"/>
              </a:rPr>
              <a:t> carriage returns to terminate.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251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5DC79-08E1-6748-BD57-2CA03FB6BB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509425"/>
      </p:ext>
    </p:extLst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6D2B65-F402-0640-AA21-5182BE01B4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719946"/>
      </p:ext>
    </p:extLst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BFB78-0348-1147-B67A-C65383F110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973151"/>
      </p:ext>
    </p:extLst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ADFCE-D378-BC4D-993A-DFC793C521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626325"/>
      </p:ext>
    </p:extLst>
  </p:cSld>
  <p:clrMapOvr>
    <a:masterClrMapping/>
  </p:clrMapOvr>
  <p:transition spd="med">
    <p:dissolve/>
  </p:transition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EC207C-C089-7442-85C8-8A15923D95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1702"/>
      </p:ext>
    </p:extLst>
  </p:cSld>
  <p:clrMapOvr>
    <a:masterClrMapping/>
  </p:clrMapOvr>
  <p:transition spd="med">
    <p:dissolve/>
  </p:transition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C90D4-8651-A94D-BC9A-4151A670F7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682196"/>
      </p:ext>
    </p:extLst>
  </p:cSld>
  <p:clrMapOvr>
    <a:masterClrMapping/>
  </p:clrMapOvr>
  <p:transition spd="med">
    <p:dissolve/>
  </p:transition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C6775D-2FE9-304B-AFEF-9DAB586B6F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360121"/>
      </p:ext>
    </p:extLst>
  </p:cSld>
  <p:clrMapOvr>
    <a:masterClrMapping/>
  </p:clrMapOvr>
  <p:transition spd="med">
    <p:dissolve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1291AA-6AB2-9641-85CD-2C36BC6DB8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527149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D06A52-207D-9644-BA20-1B165785C7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008916"/>
      </p:ext>
    </p:extLst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03DF24-FF76-1A40-A974-F419B04EBE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295741"/>
      </p:ext>
    </p:extLst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09A1F-76B0-654C-A649-AE59E01063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81381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A3D74-F4D1-F345-B4CC-06E42EDF3D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318906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F7B0F-B7A1-A24F-AB81-34BED56768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70218"/>
      </p:ext>
    </p:extLst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48570A-F023-9548-AF5F-BD5273B25E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56573"/>
      </p:ext>
    </p:extLst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45D726-D6F6-7B40-BCCD-70AA3B1B72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63105"/>
      </p:ext>
    </p:extLst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fld id="{0E2375D6-456B-554E-BE16-FBD48EE3D95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charset="0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66800"/>
            <a:ext cx="7924800" cy="1371600"/>
          </a:xfrm>
        </p:spPr>
        <p:txBody>
          <a:bodyPr/>
          <a:lstStyle/>
          <a:p>
            <a:pPr algn="l" eaLnBrk="1" hangingPunct="1"/>
            <a:r>
              <a:rPr lang="en-US">
                <a:latin typeface="Arial Unicode MS" charset="0"/>
                <a:ea typeface="ＭＳ Ｐゴシック" charset="0"/>
                <a:cs typeface="Arial Unicode MS" charset="0"/>
              </a:rPr>
              <a:t>Basics of R, Ch 2.6-6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590800"/>
            <a:ext cx="7924800" cy="2514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Tx/>
              <a:buFont typeface="Wingdings" charset="0"/>
              <a:buChar char="§"/>
            </a:pPr>
            <a:r>
              <a:rPr lang="en-US">
                <a:latin typeface="Arial Unicode MS" charset="0"/>
                <a:ea typeface="ＭＳ Ｐゴシック" charset="0"/>
                <a:cs typeface="Arial Unicode MS" charset="0"/>
              </a:rPr>
              <a:t>Functions</a:t>
            </a:r>
          </a:p>
          <a:p>
            <a:pPr eaLnBrk="1" hangingPunct="1">
              <a:lnSpc>
                <a:spcPct val="90000"/>
              </a:lnSpc>
              <a:buClrTx/>
              <a:buFont typeface="Wingdings" charset="0"/>
              <a:buChar char="§"/>
            </a:pPr>
            <a:r>
              <a:rPr lang="en-US">
                <a:latin typeface="Arial Unicode MS" charset="0"/>
                <a:ea typeface="ＭＳ Ｐゴシック" charset="0"/>
                <a:cs typeface="Arial Unicode MS" charset="0"/>
              </a:rPr>
              <a:t>Help</a:t>
            </a:r>
          </a:p>
          <a:p>
            <a:pPr eaLnBrk="1" hangingPunct="1">
              <a:lnSpc>
                <a:spcPct val="90000"/>
              </a:lnSpc>
              <a:buClrTx/>
              <a:buFont typeface="Wingdings" charset="0"/>
              <a:buChar char="§"/>
            </a:pPr>
            <a:r>
              <a:rPr lang="en-US">
                <a:latin typeface="Arial Unicode MS" charset="0"/>
                <a:ea typeface="ＭＳ Ｐゴシック" charset="0"/>
                <a:cs typeface="Arial Unicode MS" charset="0"/>
              </a:rPr>
              <a:t>Managing your Objects</a:t>
            </a:r>
          </a:p>
          <a:p>
            <a:pPr eaLnBrk="1" hangingPunct="1">
              <a:lnSpc>
                <a:spcPct val="90000"/>
              </a:lnSpc>
              <a:buClrTx/>
              <a:buFont typeface="Wingdings" charset="0"/>
              <a:buChar char="§"/>
            </a:pPr>
            <a:r>
              <a:rPr lang="en-US">
                <a:latin typeface="Arial Unicode MS" charset="0"/>
                <a:ea typeface="ＭＳ Ｐゴシック" charset="0"/>
                <a:cs typeface="Arial Unicode MS" charset="0"/>
              </a:rPr>
              <a:t>Getting Data into R</a:t>
            </a:r>
          </a:p>
          <a:p>
            <a:pPr eaLnBrk="1" hangingPunct="1">
              <a:lnSpc>
                <a:spcPct val="90000"/>
              </a:lnSpc>
              <a:buClrTx/>
              <a:buFont typeface="Wingdings" charset="0"/>
              <a:buChar char="§"/>
            </a:pPr>
            <a:r>
              <a:rPr lang="en-US">
                <a:latin typeface="Arial Unicode MS" charset="0"/>
                <a:ea typeface="ＭＳ Ｐゴシック" charset="0"/>
                <a:cs typeface="Arial Unicode MS" charset="0"/>
              </a:rPr>
              <a:t>Getting Results out of 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8FB84D77-903E-7645-B6D7-10044E1DC05E}" type="slidenum">
              <a:rPr lang="en-US" sz="1200">
                <a:solidFill>
                  <a:srgbClr val="FFFFFF"/>
                </a:solidFill>
                <a:latin typeface="Tahoma" charset="0"/>
              </a:rPr>
              <a:pPr/>
              <a:t>1</a:t>
            </a:fld>
            <a:endParaRPr lang="en-US" sz="1200">
              <a:solidFill>
                <a:srgbClr val="FFFFFF"/>
              </a:solidFill>
              <a:latin typeface="Tahoma" charset="0"/>
            </a:endParaRP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609600" y="5943600"/>
            <a:ext cx="7848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charset="0"/>
                <a:cs typeface="Arial Unicode MS" charset="0"/>
              </a:rPr>
              <a:t>© </a:t>
            </a:r>
            <a:r>
              <a:rPr 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charset="0"/>
                <a:cs typeface="Arial Unicode MS" charset="0"/>
              </a:rPr>
              <a:t>Fall 2004</a:t>
            </a:r>
            <a:r>
              <a:rPr lang="en-US" sz="1800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charset="0"/>
                <a:cs typeface="Arial Unicode MS" charset="0"/>
              </a:rPr>
              <a:t> </a:t>
            </a:r>
            <a:r>
              <a:rPr 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charset="0"/>
                <a:cs typeface="Arial Unicode MS" charset="0"/>
              </a:rPr>
              <a:t>Don Edwards and the University of South Carolina</a:t>
            </a:r>
          </a:p>
        </p:txBody>
      </p:sp>
    </p:spTree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458200" cy="1295400"/>
          </a:xfrm>
        </p:spPr>
        <p:txBody>
          <a:bodyPr/>
          <a:lstStyle/>
          <a:p>
            <a:pPr algn="l" eaLnBrk="1" hangingPunct="1"/>
            <a:r>
              <a:rPr lang="en-US">
                <a:latin typeface="Arial Unicode MS" charset="0"/>
                <a:ea typeface="ＭＳ Ｐゴシック" charset="0"/>
                <a:cs typeface="Arial Unicode MS" charset="0"/>
              </a:rPr>
              <a:t>6. Getting Results Out of R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7772400" cy="4419600"/>
          </a:xfrm>
        </p:spPr>
        <p:txBody>
          <a:bodyPr/>
          <a:lstStyle/>
          <a:p>
            <a:pPr eaLnBrk="1" hangingPunct="1">
              <a:buClrTx/>
              <a:buFont typeface="Wingdings" charset="0"/>
              <a:buChar char="§"/>
            </a:pPr>
            <a:r>
              <a:rPr lang="en-US" sz="2800" dirty="0">
                <a:latin typeface="Arial Unicode MS" charset="0"/>
                <a:ea typeface="ＭＳ Ｐゴシック" charset="0"/>
                <a:cs typeface="Arial Unicode MS" charset="0"/>
              </a:rPr>
              <a:t>Outputting matrices, data frames</a:t>
            </a:r>
          </a:p>
          <a:p>
            <a:pPr lvl="1" eaLnBrk="1" hangingPunct="1">
              <a:buClrTx/>
              <a:buSzPct val="50000"/>
              <a:buFont typeface="Monotype Sorts" charset="0"/>
              <a:buChar char="è"/>
            </a:pPr>
            <a:r>
              <a:rPr lang="en-US" sz="2400" dirty="0">
                <a:latin typeface="Arial Unicode MS" charset="0"/>
                <a:ea typeface="ＭＳ Ｐゴシック" charset="0"/>
                <a:cs typeface="Arial Unicode MS" charset="0"/>
              </a:rPr>
              <a:t>Recent improvements (</a:t>
            </a:r>
            <a:r>
              <a:rPr lang="en-US" sz="2400" dirty="0" err="1">
                <a:latin typeface="Arial Unicode MS" charset="0"/>
                <a:ea typeface="ＭＳ Ｐゴシック" charset="0"/>
                <a:cs typeface="Arial Unicode MS" charset="0"/>
              </a:rPr>
              <a:t>write.table</a:t>
            </a:r>
            <a:r>
              <a:rPr lang="en-US" sz="2400" dirty="0">
                <a:latin typeface="Arial Unicode MS" charset="0"/>
                <a:ea typeface="ＭＳ Ｐゴシック" charset="0"/>
                <a:cs typeface="Arial Unicode MS" charset="0"/>
              </a:rPr>
              <a:t>, write.xlsx)</a:t>
            </a:r>
          </a:p>
          <a:p>
            <a:pPr lvl="1" eaLnBrk="1" hangingPunct="1">
              <a:buClrTx/>
              <a:buSzPct val="50000"/>
              <a:buFont typeface="Monotype Sorts" charset="0"/>
              <a:buChar char="è"/>
            </a:pPr>
            <a:r>
              <a:rPr lang="en-US" sz="2400" dirty="0">
                <a:latin typeface="Arial Unicode MS" charset="0"/>
                <a:ea typeface="ＭＳ Ｐゴシック" charset="0"/>
                <a:cs typeface="Arial Unicode MS" charset="0"/>
              </a:rPr>
              <a:t>round(), </a:t>
            </a:r>
            <a:r>
              <a:rPr lang="en-US" sz="2400" dirty="0" err="1">
                <a:latin typeface="Arial Unicode MS" charset="0"/>
                <a:ea typeface="ＭＳ Ｐゴシック" charset="0"/>
                <a:cs typeface="Arial Unicode MS" charset="0"/>
              </a:rPr>
              <a:t>signif</a:t>
            </a:r>
            <a:r>
              <a:rPr lang="en-US" sz="2400" dirty="0">
                <a:latin typeface="Arial Unicode MS" charset="0"/>
                <a:ea typeface="ＭＳ Ｐゴシック" charset="0"/>
                <a:cs typeface="Arial Unicode MS" charset="0"/>
              </a:rPr>
              <a:t>()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 sz="2800" dirty="0">
                <a:latin typeface="Arial Unicode MS" charset="0"/>
                <a:ea typeface="ＭＳ Ｐゴシック" charset="0"/>
                <a:cs typeface="Arial Unicode MS" charset="0"/>
              </a:rPr>
              <a:t>Printing: print(), cat()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 sz="2800" dirty="0">
                <a:latin typeface="Arial Unicode MS" charset="0"/>
                <a:ea typeface="ＭＳ Ｐゴシック" charset="0"/>
                <a:cs typeface="Arial Unicode MS" charset="0"/>
              </a:rPr>
              <a:t>Functions: fix()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 sz="2800" dirty="0">
                <a:latin typeface="Arial Unicode MS" charset="0"/>
                <a:ea typeface="ＭＳ Ｐゴシック" charset="0"/>
                <a:cs typeface="Arial Unicode MS" charset="0"/>
              </a:rPr>
              <a:t>postscript and pdf commands save graphs and pictures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 sz="2800" dirty="0">
                <a:latin typeface="Arial Unicode MS" charset="0"/>
                <a:ea typeface="ＭＳ Ｐゴシック" charset="0"/>
                <a:cs typeface="Arial Unicode MS" charset="0"/>
              </a:rPr>
              <a:t>Other simple methods involve menu selection and right-clicking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AAA52CF4-DA44-6044-AC07-ECF0252E0E67}" type="slidenum">
              <a:rPr lang="en-US" sz="1200">
                <a:solidFill>
                  <a:srgbClr val="FFFFFF"/>
                </a:solidFill>
                <a:latin typeface="Tahoma" charset="0"/>
              </a:rPr>
              <a:pPr/>
              <a:t>10</a:t>
            </a:fld>
            <a:endParaRPr lang="en-US" sz="1200">
              <a:solidFill>
                <a:srgbClr val="FFFFFF"/>
              </a:solidFill>
              <a:latin typeface="Tahoma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924800" cy="914400"/>
          </a:xfrm>
        </p:spPr>
        <p:txBody>
          <a:bodyPr/>
          <a:lstStyle/>
          <a:p>
            <a:pPr algn="l" eaLnBrk="1" hangingPunct="1"/>
            <a:r>
              <a:rPr lang="en-US">
                <a:latin typeface="Arial Unicode MS" charset="0"/>
                <a:ea typeface="ＭＳ Ｐゴシック" charset="0"/>
                <a:cs typeface="Arial Unicode MS" charset="0"/>
              </a:rPr>
              <a:t>2.6 Functions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5257800"/>
          </a:xfrm>
        </p:spPr>
        <p:txBody>
          <a:bodyPr/>
          <a:lstStyle/>
          <a:p>
            <a:pPr eaLnBrk="1" hangingPunct="1">
              <a:buClr>
                <a:srgbClr val="FFFF00"/>
              </a:buClr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Input arguments; output a new object (often a list)</a:t>
            </a:r>
          </a:p>
          <a:p>
            <a:pPr eaLnBrk="1" hangingPunct="1">
              <a:buClr>
                <a:srgbClr val="FFFF00"/>
              </a:buClr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Required and optional arguments</a:t>
            </a:r>
          </a:p>
          <a:p>
            <a:pPr eaLnBrk="1" hangingPunct="1">
              <a:buClr>
                <a:srgbClr val="FFFF00"/>
              </a:buClr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Built-in R functions</a:t>
            </a:r>
          </a:p>
          <a:p>
            <a:pPr lvl="1" eaLnBrk="1" hangingPunct="1">
              <a:buClr>
                <a:srgbClr val="FFFF00"/>
              </a:buClr>
              <a:buSzPct val="50000"/>
              <a:buFont typeface="Lucida Grande" charset="0"/>
              <a:buChar char="➞"/>
            </a:pPr>
            <a:r>
              <a:rPr lang="en-US" sz="3200" dirty="0">
                <a:latin typeface="Arial Unicode MS" charset="0"/>
                <a:ea typeface="ＭＳ Ｐゴシック" charset="0"/>
                <a:cs typeface="Arial Unicode MS" charset="0"/>
              </a:rPr>
              <a:t>Output can depend on the object type</a:t>
            </a:r>
          </a:p>
          <a:p>
            <a:pPr eaLnBrk="1" hangingPunct="1">
              <a:buClr>
                <a:srgbClr val="FFFF00"/>
              </a:buClr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User-designed functions</a:t>
            </a:r>
          </a:p>
          <a:p>
            <a:pPr lvl="1" eaLnBrk="1" hangingPunct="1">
              <a:buClr>
                <a:srgbClr val="FFFF00"/>
              </a:buClr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Often developed iteratively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F96EACCE-2FDB-7944-8E53-165763D66A23}" type="slidenum">
              <a:rPr lang="en-US" sz="1200">
                <a:solidFill>
                  <a:srgbClr val="FFFFFF"/>
                </a:solidFill>
                <a:latin typeface="Tahoma" charset="0"/>
              </a:rPr>
              <a:pPr/>
              <a:t>2</a:t>
            </a:fld>
            <a:endParaRPr lang="en-US" sz="1200">
              <a:solidFill>
                <a:srgbClr val="FFFFFF"/>
              </a:solidFill>
              <a:latin typeface="Tahoma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924800" cy="914400"/>
          </a:xfrm>
        </p:spPr>
        <p:txBody>
          <a:bodyPr/>
          <a:lstStyle/>
          <a:p>
            <a:pPr algn="l" eaLnBrk="1" hangingPunct="1"/>
            <a:r>
              <a:rPr lang="en-US">
                <a:latin typeface="Arial Unicode MS" charset="0"/>
                <a:ea typeface="ＭＳ Ｐゴシック" charset="0"/>
                <a:cs typeface="Arial Unicode MS" charset="0"/>
              </a:rPr>
              <a:t>3 Help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5257800"/>
          </a:xfrm>
        </p:spPr>
        <p:txBody>
          <a:bodyPr/>
          <a:lstStyle/>
          <a:p>
            <a:pPr eaLnBrk="1" hangingPunct="1">
              <a:buClrTx/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help window in </a:t>
            </a:r>
            <a:r>
              <a:rPr lang="en-US" dirty="0" err="1">
                <a:latin typeface="Arial Unicode MS" charset="0"/>
                <a:ea typeface="ＭＳ Ｐゴシック" charset="0"/>
                <a:cs typeface="Arial Unicode MS" charset="0"/>
              </a:rPr>
              <a:t>Rstudio</a:t>
            </a: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, help, </a:t>
            </a:r>
            <a:r>
              <a:rPr lang="en-US" dirty="0" err="1">
                <a:latin typeface="Arial Unicode MS" charset="0"/>
                <a:ea typeface="ＭＳ Ｐゴシック" charset="0"/>
                <a:cs typeface="Arial Unicode MS" charset="0"/>
              </a:rPr>
              <a:t>help.search</a:t>
            </a: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, ?, ??,apropos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Generates extensive help file with several standard headings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Some of most relevant info is hard to find (e.g., plot())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Examples section is often disappointing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9ABE2C12-343A-A745-B395-2E71D7D23BCA}" type="slidenum">
              <a:rPr lang="en-US" sz="1200">
                <a:solidFill>
                  <a:srgbClr val="FFFFFF"/>
                </a:solidFill>
                <a:latin typeface="Tahoma" charset="0"/>
              </a:rPr>
              <a:pPr/>
              <a:t>3</a:t>
            </a:fld>
            <a:endParaRPr lang="en-US" sz="1200">
              <a:solidFill>
                <a:srgbClr val="FFFFFF"/>
              </a:solidFill>
              <a:latin typeface="Tahoma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924800" cy="914400"/>
          </a:xfrm>
        </p:spPr>
        <p:txBody>
          <a:bodyPr/>
          <a:lstStyle/>
          <a:p>
            <a:pPr algn="l" eaLnBrk="1" hangingPunct="1"/>
            <a:r>
              <a:rPr lang="en-US">
                <a:latin typeface="Arial Unicode MS" charset="0"/>
                <a:ea typeface="ＭＳ Ｐゴシック" charset="0"/>
                <a:cs typeface="Arial Unicode MS" charset="0"/>
              </a:rPr>
              <a:t>4 Managing Your Objects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5257800"/>
          </a:xfrm>
        </p:spPr>
        <p:txBody>
          <a:bodyPr/>
          <a:lstStyle/>
          <a:p>
            <a:pPr eaLnBrk="1" hangingPunct="1">
              <a:buClrTx/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search() 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ls()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attach() and detach() alternately place and remove objects from search path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attach() and source() are useful for reading files and inputting functions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D951D125-569D-6644-91B1-1A291183A571}" type="slidenum">
              <a:rPr lang="en-US" sz="1200">
                <a:solidFill>
                  <a:srgbClr val="FFFFFF"/>
                </a:solidFill>
                <a:latin typeface="Tahoma" charset="0"/>
              </a:rPr>
              <a:pPr/>
              <a:t>4</a:t>
            </a:fld>
            <a:endParaRPr lang="en-US" sz="1200">
              <a:solidFill>
                <a:srgbClr val="FFFFFF"/>
              </a:solidFill>
              <a:latin typeface="Tahoma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924800" cy="914400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4 Managing Your Objects (</a:t>
            </a:r>
            <a:r>
              <a:rPr lang="en-US" dirty="0" err="1">
                <a:latin typeface="Arial Unicode MS" charset="0"/>
                <a:ea typeface="ＭＳ Ｐゴシック" charset="0"/>
                <a:cs typeface="Arial Unicode MS" charset="0"/>
              </a:rPr>
              <a:t>cont</a:t>
            </a:r>
            <a:r>
              <a:rPr lang="en-US">
                <a:latin typeface="Arial Unicode MS" charset="0"/>
                <a:ea typeface="ＭＳ Ｐゴシック" charset="0"/>
                <a:cs typeface="Arial Unicode MS" charset="0"/>
              </a:rPr>
              <a:t>)</a:t>
            </a:r>
            <a:endParaRPr lang="en-US" dirty="0">
              <a:latin typeface="Arial Unicode MS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5257800"/>
          </a:xfrm>
        </p:spPr>
        <p:txBody>
          <a:bodyPr/>
          <a:lstStyle/>
          <a:p>
            <a:pPr eaLnBrk="1" hangingPunct="1">
              <a:buClrTx/>
              <a:buFont typeface="Wingdings" charset="0"/>
              <a:buChar char="§"/>
            </a:pPr>
            <a:r>
              <a:rPr lang="en-US" dirty="0" err="1">
                <a:latin typeface="Arial Unicode MS" charset="0"/>
                <a:ea typeface="ＭＳ Ｐゴシック" charset="0"/>
                <a:cs typeface="Arial Unicode MS" charset="0"/>
              </a:rPr>
              <a:t>rm</a:t>
            </a: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() to manage objects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Saving a workspace (.</a:t>
            </a:r>
            <a:r>
              <a:rPr lang="en-US" dirty="0" err="1">
                <a:latin typeface="Arial Unicode MS" charset="0"/>
                <a:ea typeface="ＭＳ Ｐゴシック" charset="0"/>
                <a:cs typeface="Arial Unicode MS" charset="0"/>
              </a:rPr>
              <a:t>Rdata</a:t>
            </a: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 file)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Work with R in a specified (non-default) workspace by attaching the workspace</a:t>
            </a:r>
          </a:p>
          <a:p>
            <a:pPr lvl="1" eaLnBrk="1" hangingPunct="1">
              <a:buClrTx/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Use </a:t>
            </a:r>
            <a:r>
              <a:rPr lang="en-US" dirty="0" err="1">
                <a:latin typeface="Arial Unicode MS" charset="0"/>
                <a:ea typeface="ＭＳ Ｐゴシック" charset="0"/>
                <a:cs typeface="Arial Unicode MS" charset="0"/>
              </a:rPr>
              <a:t>pos</a:t>
            </a: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=2 or greater to attach a read-only workspace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Managing objects gets complex</a:t>
            </a:r>
          </a:p>
          <a:p>
            <a:pPr marL="0" indent="0" eaLnBrk="1" hangingPunct="1">
              <a:buClrTx/>
              <a:buNone/>
            </a:pPr>
            <a:endParaRPr lang="en-US" dirty="0">
              <a:latin typeface="Arial Unicode MS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C008150D-4D0B-E24E-9627-02E6A46EDDBA}" type="slidenum">
              <a:rPr lang="en-US" sz="1200">
                <a:solidFill>
                  <a:srgbClr val="FFFFFF"/>
                </a:solidFill>
                <a:latin typeface="Tahoma" charset="0"/>
              </a:rPr>
              <a:pPr/>
              <a:t>5</a:t>
            </a:fld>
            <a:endParaRPr lang="en-US" sz="1200">
              <a:solidFill>
                <a:srgbClr val="FFFFFF"/>
              </a:solidFill>
              <a:latin typeface="Tahoma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924800" cy="914400"/>
          </a:xfrm>
        </p:spPr>
        <p:txBody>
          <a:bodyPr/>
          <a:lstStyle/>
          <a:p>
            <a:pPr algn="l" eaLnBrk="1" hangingPunct="1"/>
            <a:r>
              <a:rPr lang="en-US">
                <a:latin typeface="Arial Unicode MS" charset="0"/>
                <a:ea typeface="ＭＳ Ｐゴシック" charset="0"/>
                <a:cs typeface="Arial Unicode MS" charset="0"/>
              </a:rPr>
              <a:t>5 Getting Data into R</a:t>
            </a:r>
            <a:br>
              <a:rPr lang="en-US">
                <a:latin typeface="Arial Unicode MS" charset="0"/>
                <a:ea typeface="ＭＳ Ｐゴシック" charset="0"/>
                <a:cs typeface="Arial Unicode MS" charset="0"/>
              </a:rPr>
            </a:br>
            <a:r>
              <a:rPr lang="en-US" sz="3600">
                <a:latin typeface="Arial Unicode MS" charset="0"/>
                <a:ea typeface="ＭＳ Ｐゴシック" charset="0"/>
                <a:cs typeface="Arial Unicode MS" charset="0"/>
              </a:rPr>
              <a:t>5.1 Creating Data</a:t>
            </a:r>
            <a:endParaRPr lang="en-US">
              <a:latin typeface="Arial Unicode MS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419600"/>
          </a:xfrm>
        </p:spPr>
        <p:txBody>
          <a:bodyPr/>
          <a:lstStyle/>
          <a:p>
            <a:pPr eaLnBrk="1" hangingPunct="1">
              <a:buClrTx/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c(), </a:t>
            </a:r>
            <a:r>
              <a:rPr lang="en-US" dirty="0" err="1">
                <a:latin typeface="Arial Unicode MS" charset="0"/>
                <a:ea typeface="ＭＳ Ｐゴシック" charset="0"/>
                <a:cs typeface="Arial Unicode MS" charset="0"/>
              </a:rPr>
              <a:t>seq</a:t>
            </a: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(), rep()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 dirty="0" err="1">
                <a:latin typeface="Arial Unicode MS" charset="0"/>
                <a:ea typeface="ＭＳ Ｐゴシック" charset="0"/>
                <a:cs typeface="Arial Unicode MS" charset="0"/>
              </a:rPr>
              <a:t>rnorm</a:t>
            </a: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(), </a:t>
            </a:r>
            <a:r>
              <a:rPr lang="en-US" dirty="0" err="1">
                <a:latin typeface="Arial Unicode MS" charset="0"/>
                <a:ea typeface="ＭＳ Ｐゴシック" charset="0"/>
                <a:cs typeface="Arial Unicode MS" charset="0"/>
              </a:rPr>
              <a:t>etc</a:t>
            </a:r>
            <a:endParaRPr lang="en-US" dirty="0">
              <a:latin typeface="Arial Unicode MS" charset="0"/>
              <a:ea typeface="ＭＳ Ｐゴシック" charset="0"/>
              <a:cs typeface="Arial Unicode MS" charset="0"/>
            </a:endParaRPr>
          </a:p>
          <a:p>
            <a:pPr eaLnBrk="1" hangingPunct="1">
              <a:buClrTx/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Creating matrices with matrix()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Excel files are much easier to import and export than before (see read.xlsx and write.xlsx in </a:t>
            </a:r>
            <a:r>
              <a:rPr lang="en-US" dirty="0" err="1">
                <a:latin typeface="Arial Unicode MS" charset="0"/>
                <a:ea typeface="ＭＳ Ｐゴシック" charset="0"/>
                <a:cs typeface="Arial Unicode MS" charset="0"/>
              </a:rPr>
              <a:t>xlsx</a:t>
            </a: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 package)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6683A38A-D0D1-D84C-83EB-CB590411C8FC}" type="slidenum">
              <a:rPr lang="en-US" sz="1200">
                <a:solidFill>
                  <a:srgbClr val="FFFFFF"/>
                </a:solidFill>
                <a:latin typeface="Tahoma" charset="0"/>
              </a:rPr>
              <a:pPr/>
              <a:t>6</a:t>
            </a:fld>
            <a:endParaRPr lang="en-US" sz="1200">
              <a:solidFill>
                <a:srgbClr val="FFFFFF"/>
              </a:solidFill>
              <a:latin typeface="Tahoma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924800" cy="1143000"/>
          </a:xfrm>
        </p:spPr>
        <p:txBody>
          <a:bodyPr/>
          <a:lstStyle/>
          <a:p>
            <a:pPr algn="l" eaLnBrk="1" hangingPunct="1"/>
            <a:r>
              <a:rPr lang="en-US">
                <a:latin typeface="Arial Unicode MS" charset="0"/>
                <a:ea typeface="ＭＳ Ｐゴシック" charset="0"/>
                <a:cs typeface="Arial Unicode MS" charset="0"/>
              </a:rPr>
              <a:t>5.2 The read.table() Function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772400" cy="3962400"/>
          </a:xfrm>
        </p:spPr>
        <p:txBody>
          <a:bodyPr/>
          <a:lstStyle/>
          <a:p>
            <a:pPr eaLnBrk="1" hangingPunct="1">
              <a:buClr>
                <a:srgbClr val="FFFF00"/>
              </a:buClr>
              <a:buFont typeface="Wingdings" charset="0"/>
              <a:buChar char="§"/>
            </a:pPr>
            <a:r>
              <a:rPr lang="en-US" sz="2800">
                <a:latin typeface="Arial Unicode MS" charset="0"/>
                <a:ea typeface="ＭＳ Ｐゴシック" charset="0"/>
                <a:cs typeface="Arial Unicode MS" charset="0"/>
              </a:rPr>
              <a:t>Standardized text data form</a:t>
            </a:r>
          </a:p>
          <a:p>
            <a:pPr eaLnBrk="1" hangingPunct="1">
              <a:buClr>
                <a:srgbClr val="FFFF00"/>
              </a:buClr>
              <a:buFont typeface="Wingdings" charset="0"/>
              <a:buChar char="§"/>
            </a:pPr>
            <a:r>
              <a:rPr lang="en-US" sz="2800">
                <a:latin typeface="Arial Unicode MS" charset="0"/>
                <a:ea typeface="ＭＳ Ｐゴシック" charset="0"/>
                <a:cs typeface="Arial Unicode MS" charset="0"/>
              </a:rPr>
              <a:t>brainbod example</a:t>
            </a:r>
          </a:p>
          <a:p>
            <a:pPr eaLnBrk="1" hangingPunct="1">
              <a:buClr>
                <a:srgbClr val="FFFF00"/>
              </a:buClr>
              <a:buFont typeface="Wingdings" charset="0"/>
              <a:buChar char="§"/>
            </a:pPr>
            <a:r>
              <a:rPr lang="en-US" sz="2800">
                <a:latin typeface="Arial Unicode MS" charset="0"/>
                <a:ea typeface="ＭＳ Ｐゴシック" charset="0"/>
                <a:cs typeface="Arial Unicode MS" charset="0"/>
              </a:rPr>
              <a:t>as.is=T option</a:t>
            </a:r>
          </a:p>
          <a:p>
            <a:pPr eaLnBrk="1" hangingPunct="1">
              <a:buClr>
                <a:srgbClr val="FFFF00"/>
              </a:buClr>
              <a:buFont typeface="Wingdings" charset="0"/>
              <a:buChar char="§"/>
            </a:pPr>
            <a:r>
              <a:rPr lang="en-US" sz="2800">
                <a:latin typeface="Arial Unicode MS" charset="0"/>
                <a:ea typeface="ＭＳ Ｐゴシック" charset="0"/>
                <a:cs typeface="Arial Unicode MS" charset="0"/>
              </a:rPr>
              <a:t>Missing values: 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60C7BB68-6B83-5045-B8A2-4B1846693D98}" type="slidenum">
              <a:rPr lang="en-US" sz="1200">
                <a:solidFill>
                  <a:srgbClr val="FFFFFF"/>
                </a:solidFill>
                <a:latin typeface="Tahoma" charset="0"/>
              </a:rPr>
              <a:pPr/>
              <a:t>7</a:t>
            </a:fld>
            <a:endParaRPr lang="en-US" sz="1200">
              <a:solidFill>
                <a:srgbClr val="FFFFFF"/>
              </a:solidFill>
              <a:latin typeface="Tahoma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924800" cy="1143000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5.2 The </a:t>
            </a:r>
            <a:r>
              <a:rPr lang="en-US" dirty="0" err="1">
                <a:latin typeface="Arial Unicode MS" charset="0"/>
                <a:ea typeface="ＭＳ Ｐゴシック" charset="0"/>
                <a:cs typeface="Arial Unicode MS" charset="0"/>
              </a:rPr>
              <a:t>read.table</a:t>
            </a: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() Function (</a:t>
            </a:r>
            <a:r>
              <a:rPr lang="en-US" dirty="0" err="1">
                <a:latin typeface="Arial Unicode MS" charset="0"/>
                <a:ea typeface="ＭＳ Ｐゴシック" charset="0"/>
                <a:cs typeface="Arial Unicode MS" charset="0"/>
              </a:rPr>
              <a:t>cont</a:t>
            </a: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)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772400" cy="3962400"/>
          </a:xfrm>
        </p:spPr>
        <p:txBody>
          <a:bodyPr/>
          <a:lstStyle/>
          <a:p>
            <a:pPr marL="0" indent="0" eaLnBrk="1" hangingPunct="1">
              <a:buClr>
                <a:srgbClr val="FFFF00"/>
              </a:buClr>
              <a:buNone/>
            </a:pPr>
            <a:endParaRPr lang="en-US" sz="2800" dirty="0">
              <a:latin typeface="Arial Unicode MS" charset="0"/>
              <a:ea typeface="ＭＳ Ｐゴシック" charset="0"/>
              <a:cs typeface="Arial Unicode MS" charset="0"/>
            </a:endParaRPr>
          </a:p>
          <a:p>
            <a:pPr eaLnBrk="1" hangingPunct="1">
              <a:buClr>
                <a:srgbClr val="FFFF00"/>
              </a:buClr>
              <a:buFont typeface="Wingdings" charset="0"/>
              <a:buChar char="§"/>
            </a:pPr>
            <a:r>
              <a:rPr lang="en-US" sz="2800" dirty="0">
                <a:latin typeface="Arial Unicode MS" charset="0"/>
                <a:ea typeface="ＭＳ Ｐゴシック" charset="0"/>
                <a:cs typeface="Arial Unicode MS" charset="0"/>
              </a:rPr>
              <a:t>No row names--header=T generates default integer row names</a:t>
            </a:r>
          </a:p>
          <a:p>
            <a:pPr eaLnBrk="1" hangingPunct="1">
              <a:buClr>
                <a:srgbClr val="FFFF00"/>
              </a:buClr>
              <a:buFont typeface="Wingdings" charset="0"/>
              <a:buChar char="§"/>
            </a:pPr>
            <a:r>
              <a:rPr lang="en-US" sz="2800" dirty="0">
                <a:latin typeface="Arial Unicode MS" charset="0"/>
                <a:ea typeface="ＭＳ Ｐゴシック" charset="0"/>
                <a:cs typeface="Arial Unicode MS" charset="0"/>
              </a:rPr>
              <a:t>No (column) names--a couple different options</a:t>
            </a:r>
          </a:p>
          <a:p>
            <a:pPr eaLnBrk="1" hangingPunct="1">
              <a:buClr>
                <a:srgbClr val="FFFF00"/>
              </a:buClr>
              <a:buFont typeface="Wingdings" charset="0"/>
              <a:buChar char="§"/>
            </a:pPr>
            <a:r>
              <a:rPr lang="en-US" sz="2800" dirty="0" err="1">
                <a:latin typeface="Arial Unicode MS" charset="0"/>
                <a:ea typeface="ＭＳ Ｐゴシック" charset="0"/>
                <a:cs typeface="Arial Unicode MS" charset="0"/>
              </a:rPr>
              <a:t>read.delim</a:t>
            </a:r>
            <a:r>
              <a:rPr lang="en-US" sz="2800" dirty="0">
                <a:latin typeface="Arial Unicode MS" charset="0"/>
                <a:ea typeface="ＭＳ Ｐゴシック" charset="0"/>
                <a:cs typeface="Arial Unicode MS" charset="0"/>
              </a:rPr>
              <a:t>() and other variations appear to be more robust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729CA461-8638-D945-ADB9-0B7957A891BC}" type="slidenum">
              <a:rPr lang="en-US" sz="1200">
                <a:solidFill>
                  <a:srgbClr val="FFFFFF"/>
                </a:solidFill>
                <a:latin typeface="Tahoma" charset="0"/>
              </a:rPr>
              <a:pPr/>
              <a:t>8</a:t>
            </a:fld>
            <a:endParaRPr lang="en-US" sz="1200">
              <a:solidFill>
                <a:srgbClr val="FFFFFF"/>
              </a:solidFill>
              <a:latin typeface="Tahoma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924800" cy="1143000"/>
          </a:xfrm>
        </p:spPr>
        <p:txBody>
          <a:bodyPr/>
          <a:lstStyle/>
          <a:p>
            <a:pPr algn="l" eaLnBrk="1" hangingPunct="1"/>
            <a:r>
              <a:rPr lang="en-US">
                <a:latin typeface="Arial Unicode MS" charset="0"/>
                <a:ea typeface="ＭＳ Ｐゴシック" charset="0"/>
                <a:cs typeface="Arial Unicode MS" charset="0"/>
              </a:rPr>
              <a:t>5.3 The scan() Function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72400" cy="3962400"/>
          </a:xfrm>
        </p:spPr>
        <p:txBody>
          <a:bodyPr/>
          <a:lstStyle/>
          <a:p>
            <a:pPr eaLnBrk="1" hangingPunct="1">
              <a:buClrTx/>
              <a:buFont typeface="Wingdings" charset="0"/>
              <a:buChar char="§"/>
            </a:pPr>
            <a:r>
              <a:rPr lang="en-US">
                <a:latin typeface="Arial Unicode MS" charset="0"/>
                <a:ea typeface="ＭＳ Ｐゴシック" charset="0"/>
                <a:cs typeface="Arial Unicode MS" charset="0"/>
              </a:rPr>
              <a:t>A typical big-data-set setting</a:t>
            </a:r>
          </a:p>
          <a:p>
            <a:pPr lvl="1" eaLnBrk="1" hangingPunct="1">
              <a:buClrTx/>
              <a:buSzPct val="50000"/>
              <a:buFont typeface="Monotype Sorts" charset="0"/>
              <a:buChar char="è"/>
            </a:pPr>
            <a:r>
              <a:rPr lang="en-US">
                <a:latin typeface="Arial Unicode MS" charset="0"/>
                <a:ea typeface="ＭＳ Ｐゴシック" charset="0"/>
                <a:cs typeface="Arial Unicode MS" charset="0"/>
              </a:rPr>
              <a:t>Thousands of records</a:t>
            </a:r>
          </a:p>
          <a:p>
            <a:pPr lvl="1" eaLnBrk="1" hangingPunct="1">
              <a:buClrTx/>
              <a:buSzPct val="50000"/>
              <a:buFont typeface="Monotype Sorts" charset="0"/>
              <a:buChar char="è"/>
            </a:pPr>
            <a:r>
              <a:rPr lang="en-US">
                <a:latin typeface="Arial Unicode MS" charset="0"/>
                <a:ea typeface="ＭＳ Ｐゴシック" charset="0"/>
                <a:cs typeface="Arial Unicode MS" charset="0"/>
              </a:rPr>
              <a:t>Multiple lines per record</a:t>
            </a:r>
          </a:p>
          <a:p>
            <a:pPr lvl="1" eaLnBrk="1" hangingPunct="1">
              <a:buClrTx/>
              <a:buSzPct val="50000"/>
              <a:buFont typeface="Monotype Sorts" charset="0"/>
              <a:buChar char="è"/>
            </a:pPr>
            <a:r>
              <a:rPr lang="en-US">
                <a:latin typeface="Arial Unicode MS" charset="0"/>
                <a:ea typeface="ＭＳ Ｐゴシック" charset="0"/>
                <a:cs typeface="Arial Unicode MS" charset="0"/>
              </a:rPr>
              <a:t>Variable-width fields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>
                <a:latin typeface="Arial Unicode MS" charset="0"/>
                <a:ea typeface="ＭＳ Ｐゴシック" charset="0"/>
                <a:cs typeface="Arial Unicode MS" charset="0"/>
              </a:rPr>
              <a:t>Advanced feature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>
                <a:latin typeface="Arial Unicode MS" charset="0"/>
                <a:ea typeface="ＭＳ Ｐゴシック" charset="0"/>
                <a:cs typeface="Arial Unicode MS" charset="0"/>
              </a:rPr>
              <a:t>scan() can also be used for the simplest types of data entry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37C2670C-657A-A641-B2F1-94BCB9C3055C}" type="slidenum">
              <a:rPr lang="en-US" sz="1200">
                <a:solidFill>
                  <a:srgbClr val="FFFFFF"/>
                </a:solidFill>
                <a:latin typeface="Tahoma" charset="0"/>
              </a:rPr>
              <a:pPr/>
              <a:t>9</a:t>
            </a:fld>
            <a:endParaRPr lang="en-US" sz="1200">
              <a:solidFill>
                <a:srgbClr val="FFFFFF"/>
              </a:solidFill>
              <a:latin typeface="Tahoma" charset="0"/>
            </a:endParaRPr>
          </a:p>
        </p:txBody>
      </p:sp>
    </p:spTree>
  </p:cSld>
  <p:clrMapOvr>
    <a:masterClrMapping/>
  </p:clrMapOvr>
  <p:transition spd="med">
    <p:dissolve/>
  </p:transition>
</p:sld>
</file>

<file path=ppt/theme/theme1.xml><?xml version="1.0" encoding="utf-8"?>
<a:theme xmlns:a="http://schemas.openxmlformats.org/drawingml/2006/main" name="Theme1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22143</TotalTime>
  <Words>731</Words>
  <Application>Microsoft Macintosh PowerPoint</Application>
  <PresentationFormat>On-screen Show (4:3)</PresentationFormat>
  <Paragraphs>90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 Unicode MS</vt:lpstr>
      <vt:lpstr>Arial Black</vt:lpstr>
      <vt:lpstr>Lucida Grande</vt:lpstr>
      <vt:lpstr>Monotype Sorts</vt:lpstr>
      <vt:lpstr>Tahoma</vt:lpstr>
      <vt:lpstr>Times New Roman</vt:lpstr>
      <vt:lpstr>Wingdings</vt:lpstr>
      <vt:lpstr>Theme1</vt:lpstr>
      <vt:lpstr>Basics of R, Ch 2.6-6</vt:lpstr>
      <vt:lpstr>2.6 Functions</vt:lpstr>
      <vt:lpstr>3 Help</vt:lpstr>
      <vt:lpstr>4 Managing Your Objects</vt:lpstr>
      <vt:lpstr>4 Managing Your Objects (cont)</vt:lpstr>
      <vt:lpstr>5 Getting Data into R 5.1 Creating Data</vt:lpstr>
      <vt:lpstr>5.2 The read.table() Function</vt:lpstr>
      <vt:lpstr>5.2 The read.table() Function (cont)</vt:lpstr>
      <vt:lpstr>5.3 The scan() Function</vt:lpstr>
      <vt:lpstr>6. Getting Results Out of R</vt:lpstr>
    </vt:vector>
  </TitlesOfParts>
  <Company>University of South Carolina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dedwards</dc:creator>
  <cp:lastModifiedBy>GREGO, JOHN</cp:lastModifiedBy>
  <cp:revision>104</cp:revision>
  <cp:lastPrinted>2000-08-28T17:13:25Z</cp:lastPrinted>
  <dcterms:created xsi:type="dcterms:W3CDTF">2011-08-16T20:27:55Z</dcterms:created>
  <dcterms:modified xsi:type="dcterms:W3CDTF">2020-09-02T13:19:01Z</dcterms:modified>
</cp:coreProperties>
</file>