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86" r:id="rId4"/>
    <p:sldId id="282" r:id="rId5"/>
    <p:sldId id="275" r:id="rId6"/>
    <p:sldId id="283" r:id="rId7"/>
    <p:sldId id="276" r:id="rId8"/>
    <p:sldId id="285" r:id="rId9"/>
    <p:sldId id="277" r:id="rId10"/>
    <p:sldId id="284" r:id="rId11"/>
    <p:sldId id="278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25" autoAdjust="0"/>
  </p:normalViewPr>
  <p:slideViewPr>
    <p:cSldViewPr>
      <p:cViewPr varScale="1">
        <p:scale>
          <a:sx n="94" d="100"/>
          <a:sy n="94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-22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fld id="{D1882023-9795-EC4A-9C5B-777B17A929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12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fld id="{24752455-9272-EF4C-B16C-3E06CD0B95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50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9460054D-8A06-E24D-B485-119596D96E3C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050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26EB6B4F-629C-A847-B713-6C154306AC5B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Component extraction is an odd name for this function.  No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warning if copying over!  Discuss &lt;- , = and _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86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740DE669-1404-FE4F-8097-721D30C91BF5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The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similarity to character vectors causes problems if you’re not wary.  Factors are very useful in analysis.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138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931D27C9-6A4E-254E-AC35-C38FFA4A87B5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81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AB0B85EA-E4D5-5C4E-96B1-C9B9F76F8643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 data frame is also a list, to be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discussed</a:t>
            </a:r>
            <a:r>
              <a:rPr lang="en-US" baseline="0">
                <a:latin typeface="Times New Roman" charset="0"/>
                <a:ea typeface="ＭＳ Ｐゴシック" charset="0"/>
                <a:cs typeface="ＭＳ Ｐゴシック" charset="0"/>
              </a:rPr>
              <a:t> next.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055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2DD7866D-B295-1549-82AD-76994F763ABD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270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9ABEDAAF-20B3-CD44-84AD-48150290BF27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075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9ABEDAAF-20B3-CD44-84AD-48150290BF27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400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30E3D9A7-93F6-6C49-A390-DE4ECB802545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99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E2FD5B7C-9CD4-8B45-93C4-E93320AF761A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41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4EA8928A-8A2F-6047-A688-1140FBB07815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42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708A8298-46CF-5F46-B851-1B773E9570BF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Download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R yourself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16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E90A83FE-8439-8346-81B5-9ECEF8317FB5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Objects organized by types; types have common attributes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and common treatment by functions.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000C127B-9C3B-9947-A4CC-2DF03F985302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49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4B04B-A122-4F4E-B9A9-C443C30480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30154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A3707-7FFE-4646-8D7D-397AC9D91F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77044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59B7E-6062-344E-98A0-01EB659DC4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04559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CEAEA-D38F-3041-850C-777AC95EB0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35288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73D73-6243-1B4C-B01F-E379382D97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30568"/>
      </p:ext>
    </p:extLst>
  </p:cSld>
  <p:clrMapOvr>
    <a:masterClrMapping/>
  </p:clrMapOvr>
  <p:transition spd="med">
    <p:dissolv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D2B08-E7C4-734D-90E4-48A0496972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69202"/>
      </p:ext>
    </p:extLst>
  </p:cSld>
  <p:clrMapOvr>
    <a:masterClrMapping/>
  </p:clrMapOvr>
  <p:transition spd="med">
    <p:dissolv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7E285-B61A-7845-A286-AE1CE588B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14633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7FCD7-14C6-FA43-97E8-3E752A96E6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26847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2A567-1C0F-4744-8BB9-0874368A1B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84732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13BEF-399A-9F4C-AA8E-8D191AD4C7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89974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C9678-C688-F74D-BBEB-54FB2DCF4D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7969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D298B-F49F-E645-9A90-9F2179DB8B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65575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14297-DA77-AB4D-AAFA-E2C1BE5C48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73385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8FCEF-08A2-B944-BF7A-AD2AA27DF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9035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FF7D0-2AA2-A842-93A5-997FEDD96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98709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1pPr>
          </a:lstStyle>
          <a:p>
            <a:fld id="{67BA7426-0090-8043-ADEC-A86270316D1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676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Statistics 540</a:t>
            </a:r>
            <a:b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</a:b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Computing in Statistics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AB6C1B4A-E832-434E-9508-0B8A7AC8B20C}" type="slidenum">
              <a:rPr lang="en-US" sz="1200">
                <a:solidFill>
                  <a:srgbClr val="FFFFFF"/>
                </a:solidFill>
                <a:latin typeface="Trebuchet MS" charset="0"/>
              </a:rPr>
              <a:pPr/>
              <a:t>1</a:t>
            </a:fld>
            <a:endParaRPr lang="en-US" sz="1200">
              <a:solidFill>
                <a:srgbClr val="FFFFFF"/>
              </a:solidFill>
              <a:latin typeface="Trebuchet MS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14400" y="6096000"/>
            <a:ext cx="7848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  <a:cs typeface="Arial Unicode MS" charset="0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  <a:cs typeface="Arial Unicode MS" charset="0"/>
              </a:rPr>
              <a:t>Fall 2004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  <a:cs typeface="Arial Unicode MS" charset="0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  <a:cs typeface="Arial Unicode MS" charset="0"/>
              </a:rPr>
              <a:t>Don Edwards and the University of South Carolina</a:t>
            </a:r>
          </a:p>
        </p:txBody>
      </p:sp>
      <p:pic>
        <p:nvPicPr>
          <p:cNvPr id="19461" name="Picture 8" descr="Side by side notched box plo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5181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2.1 Vectors (</a:t>
            </a: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</a:rPr>
              <a:t>cont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Component extraction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Assignments (beware copying over variables!)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Object attributes (e.g. names)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length(), c(), </a:t>
            </a:r>
            <a:r>
              <a:rPr lang="ja-JP" altLang="en-US">
                <a:latin typeface="Arial Unicode MS" charset="0"/>
                <a:ea typeface="ＭＳ Ｐゴシック" charset="0"/>
                <a:cs typeface="Arial Unicode MS" charset="0"/>
              </a:rPr>
              <a:t>“</a:t>
            </a: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:</a:t>
            </a:r>
            <a:r>
              <a:rPr lang="ja-JP" altLang="en-US">
                <a:latin typeface="Arial Unicode MS" charset="0"/>
                <a:ea typeface="ＭＳ Ｐゴシック" charset="0"/>
                <a:cs typeface="Arial Unicode MS" charset="0"/>
              </a:rPr>
              <a:t>”</a:t>
            </a: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, seq() functions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No shorthand for increments in </a:t>
            </a:r>
            <a:r>
              <a:rPr lang="ja-JP" altLang="en-US">
                <a:latin typeface="Arial Unicode MS" charset="0"/>
                <a:ea typeface="ＭＳ Ｐゴシック" charset="0"/>
                <a:cs typeface="Arial Unicode MS" charset="0"/>
              </a:rPr>
              <a:t>“</a:t>
            </a: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:</a:t>
            </a:r>
            <a:r>
              <a:rPr lang="ja-JP" altLang="en-US">
                <a:latin typeface="Arial Unicode MS" charset="0"/>
                <a:ea typeface="ＭＳ Ｐゴシック" charset="0"/>
                <a:cs typeface="Arial Unicode MS" charset="0"/>
              </a:rPr>
              <a:t>”</a:t>
            </a: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 statement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Functions can be nested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6EEDF3C5-87EE-3642-9583-BE2DD2BAFB0C}" type="slidenum">
              <a:rPr lang="en-US" sz="1200">
                <a:solidFill>
                  <a:srgbClr val="FFFFFF"/>
                </a:solidFill>
                <a:latin typeface="Trebuchet MS" charset="0"/>
              </a:rPr>
              <a:pPr/>
              <a:t>10</a:t>
            </a:fld>
            <a:endParaRPr lang="en-US" sz="1200">
              <a:solidFill>
                <a:srgbClr val="FFFFFF"/>
              </a:solidFill>
              <a:latin typeface="Trebuchet MS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2.2 Factors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077200" cy="28194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Defines groups in data (looks like a character vector, but no quotes)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Levels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Coercing to a character vector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Other coercion functions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944FD5AC-8390-BD48-AB5D-9D4682AA2A9D}" type="slidenum">
              <a:rPr lang="en-US" sz="1200">
                <a:solidFill>
                  <a:srgbClr val="FFFFFF"/>
                </a:solidFill>
                <a:latin typeface="Trebuchet MS" charset="0"/>
              </a:rPr>
              <a:pPr/>
              <a:t>11</a:t>
            </a:fld>
            <a:endParaRPr lang="en-US" sz="1200">
              <a:solidFill>
                <a:srgbClr val="FFFFFF"/>
              </a:solidFill>
              <a:latin typeface="Trebuchet MS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2.3 Matrices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0772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 dirty="0">
                <a:latin typeface="Arial Unicode MS" charset="0"/>
                <a:ea typeface="ＭＳ Ｐゴシック" charset="0"/>
                <a:cs typeface="Arial Unicode MS" charset="0"/>
              </a:rPr>
              <a:t>Two-dimensional array; columns have same mode (usually numeric or logical)</a:t>
            </a: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 dirty="0">
                <a:latin typeface="Arial Unicode MS" charset="0"/>
                <a:ea typeface="ＭＳ Ｐゴシック" charset="0"/>
                <a:cs typeface="Arial Unicode MS" charset="0"/>
              </a:rPr>
              <a:t>Attributes: dim and </a:t>
            </a:r>
            <a:r>
              <a:rPr lang="en-US" sz="2800" dirty="0" err="1">
                <a:latin typeface="Arial Unicode MS" charset="0"/>
                <a:ea typeface="ＭＳ Ｐゴシック" charset="0"/>
                <a:cs typeface="Arial Unicode MS" charset="0"/>
              </a:rPr>
              <a:t>dimnames</a:t>
            </a:r>
            <a:endParaRPr lang="en-US" sz="2800" dirty="0">
              <a:latin typeface="Arial Unicode MS" charset="0"/>
              <a:ea typeface="ＭＳ Ｐゴシック" charset="0"/>
              <a:cs typeface="Arial Unicode MS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 dirty="0">
                <a:latin typeface="Arial Unicode MS" charset="0"/>
                <a:ea typeface="ＭＳ Ｐゴシック" charset="0"/>
                <a:cs typeface="Arial Unicode MS" charset="0"/>
              </a:rPr>
              <a:t>Caution about length()</a:t>
            </a: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 dirty="0">
                <a:latin typeface="Arial Unicode MS" charset="0"/>
                <a:ea typeface="ＭＳ Ｐゴシック" charset="0"/>
                <a:cs typeface="Arial Unicode MS" charset="0"/>
              </a:rPr>
              <a:t>Extracting a single element, or an entire row or column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F7E8B4A5-9F4F-5A4D-9059-CDA130816A39}" type="slidenum">
              <a:rPr lang="en-US" sz="1200">
                <a:solidFill>
                  <a:srgbClr val="FFFFFF"/>
                </a:solidFill>
                <a:latin typeface="Arial Unicode MS" charset="0"/>
                <a:cs typeface="Arial Unicode MS" charset="0"/>
              </a:rPr>
              <a:pPr/>
              <a:t>12</a:t>
            </a:fld>
            <a:endParaRPr lang="en-US" sz="1200">
              <a:solidFill>
                <a:srgbClr val="FFFFFF"/>
              </a:solidFill>
              <a:latin typeface="Arial Unicode MS" charset="0"/>
              <a:cs typeface="Arial Unicode MS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2.4 Data Frames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0772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R</a:t>
            </a:r>
            <a:r>
              <a:rPr lang="ja-JP" altLang="en-US" sz="2800">
                <a:latin typeface="Arial Unicode MS" charset="0"/>
                <a:ea typeface="ＭＳ Ｐゴシック" charset="0"/>
                <a:cs typeface="Arial Unicode MS" charset="0"/>
              </a:rPr>
              <a:t>’</a:t>
            </a: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s standard </a:t>
            </a:r>
            <a:r>
              <a:rPr lang="ja-JP" altLang="en-US" sz="2800">
                <a:latin typeface="Arial Unicode MS" charset="0"/>
                <a:ea typeface="ＭＳ Ｐゴシック" charset="0"/>
                <a:cs typeface="Arial Unicode MS" charset="0"/>
              </a:rPr>
              <a:t>“</a:t>
            </a: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data set</a:t>
            </a:r>
            <a:r>
              <a:rPr lang="ja-JP" altLang="en-US" sz="2800">
                <a:latin typeface="Arial Unicode MS" charset="0"/>
                <a:ea typeface="ＭＳ Ｐゴシック" charset="0"/>
                <a:cs typeface="Arial Unicode MS" charset="0"/>
              </a:rPr>
              <a:t>”</a:t>
            </a:r>
            <a:endParaRPr lang="en-US" sz="2800">
              <a:latin typeface="Arial Unicode MS" charset="0"/>
              <a:ea typeface="ＭＳ Ｐゴシック" charset="0"/>
              <a:cs typeface="Arial Unicode MS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Two-dimensional array, but columns may have different modes</a:t>
            </a: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Attributes: names, row.names</a:t>
            </a: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Referencing columns with $</a:t>
            </a: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Conversion of character vectors to factor objects by data.frame()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3F2D2672-2075-9E48-8000-3DF02530C219}" type="slidenum">
              <a:rPr lang="en-US" sz="1200">
                <a:solidFill>
                  <a:srgbClr val="FFFFFF"/>
                </a:solidFill>
                <a:latin typeface="Trebuchet MS" charset="0"/>
              </a:rPr>
              <a:pPr/>
              <a:t>13</a:t>
            </a:fld>
            <a:endParaRPr lang="en-US" sz="1200">
              <a:solidFill>
                <a:srgbClr val="FFFFFF"/>
              </a:solidFill>
              <a:latin typeface="Trebuchet MS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2.5 Lists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0772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Glued-together strings of diverse objects</a:t>
            </a: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Output of many R functions</a:t>
            </a: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E.g., attributes of any object</a:t>
            </a: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Extraction with [[ ]]</a:t>
            </a: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Extraction with $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F2775716-37AB-8847-AB11-5E6AAA0882B5}" type="slidenum">
              <a:rPr lang="en-US" sz="1200">
                <a:solidFill>
                  <a:srgbClr val="FFFFFF"/>
                </a:solidFill>
                <a:latin typeface="Trebuchet MS" charset="0"/>
              </a:rPr>
              <a:pPr/>
              <a:t>14</a:t>
            </a:fld>
            <a:endParaRPr lang="en-US" sz="1200">
              <a:solidFill>
                <a:srgbClr val="FFFFFF"/>
              </a:solidFill>
              <a:latin typeface="Trebuchet MS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Course Goals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12192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R (=</a:t>
            </a: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</a:rPr>
              <a:t>Splus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) programming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SAS programming (DATA step)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3C1849BE-13C5-694F-96CD-7A84D40D9C04}" type="slidenum">
              <a:rPr lang="en-US" sz="1200">
                <a:solidFill>
                  <a:srgbClr val="FFFFFF"/>
                </a:solidFill>
                <a:latin typeface="Trebuchet MS" charset="0"/>
              </a:rPr>
              <a:pPr/>
              <a:t>2</a:t>
            </a:fld>
            <a:endParaRPr lang="en-US" sz="1200">
              <a:solidFill>
                <a:srgbClr val="FFFFFF"/>
              </a:solidFill>
              <a:latin typeface="Trebuchet MS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3124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  <a:cs typeface="Arial Unicode MS" charset="0"/>
              </a:rPr>
              <a:t>Syllabus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762000" y="41148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Monotype Sorts" charset="0"/>
              <a:buChar char="l"/>
            </a:pPr>
            <a:endParaRPr lang="en-US" sz="3200">
              <a:solidFill>
                <a:schemeClr val="tx1"/>
              </a:solidFill>
              <a:effectLst/>
            </a:endParaRPr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762000" y="41910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charset="0"/>
              <a:buChar char="§"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  <a:cs typeface="Arial Unicode MS" charset="0"/>
              </a:rPr>
              <a:t>Read it carefully!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Syllabus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12192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Read it carefully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3C1849BE-13C5-694F-96CD-7A84D40D9C04}" type="slidenum">
              <a:rPr lang="en-US" sz="1200">
                <a:solidFill>
                  <a:srgbClr val="FFFFFF"/>
                </a:solidFill>
                <a:latin typeface="Trebuchet MS" charset="0"/>
              </a:rPr>
              <a:pPr/>
              <a:t>3</a:t>
            </a:fld>
            <a:endParaRPr lang="en-US" sz="1200">
              <a:solidFill>
                <a:srgbClr val="FFFFFF"/>
              </a:solidFill>
              <a:latin typeface="Trebuchet MS" charset="0"/>
            </a:endParaRP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762000" y="41148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Monotype Sorts" charset="0"/>
              <a:buChar char="l"/>
            </a:pPr>
            <a:endParaRPr lang="en-US" sz="32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0310134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A Typical Class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962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 dirty="0">
                <a:latin typeface="Arial Unicode MS" charset="0"/>
                <a:ea typeface="ＭＳ Ｐゴシック" charset="0"/>
                <a:cs typeface="Arial Unicode MS" charset="0"/>
              </a:rPr>
              <a:t>Review previous coding exercise (10-20 min)</a:t>
            </a: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 dirty="0">
                <a:latin typeface="Arial Unicode MS" charset="0"/>
                <a:ea typeface="ＭＳ Ｐゴシック" charset="0"/>
                <a:cs typeface="Arial Unicode MS" charset="0"/>
              </a:rPr>
              <a:t>Coding discussion and demonstration (40 min)</a:t>
            </a: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800" dirty="0">
                <a:latin typeface="Arial Unicode MS" charset="0"/>
                <a:ea typeface="ＭＳ Ｐゴシック" charset="0"/>
                <a:cs typeface="Arial Unicode MS" charset="0"/>
              </a:rPr>
              <a:t>Assign coding exercise</a:t>
            </a:r>
          </a:p>
          <a:p>
            <a:pPr lvl="1"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sz="2400" dirty="0">
                <a:latin typeface="Arial Unicode MS" charset="0"/>
                <a:ea typeface="ＭＳ Ｐゴシック" charset="0"/>
                <a:cs typeface="Arial Unicode MS" charset="0"/>
              </a:rPr>
              <a:t>Part of the time spent on exercises is </a:t>
            </a:r>
            <a:r>
              <a:rPr lang="ja-JP" altLang="en-US" sz="2400" dirty="0">
                <a:latin typeface="Arial Unicode MS" charset="0"/>
                <a:ea typeface="ＭＳ Ｐゴシック" charset="0"/>
                <a:cs typeface="Arial Unicode MS" charset="0"/>
              </a:rPr>
              <a:t>“</a:t>
            </a:r>
            <a:r>
              <a:rPr lang="en-US" sz="2400" dirty="0">
                <a:latin typeface="Arial Unicode MS" charset="0"/>
                <a:ea typeface="ＭＳ Ｐゴシック" charset="0"/>
                <a:cs typeface="Arial Unicode MS" charset="0"/>
              </a:rPr>
              <a:t>built in</a:t>
            </a:r>
            <a:r>
              <a:rPr lang="ja-JP" altLang="en-US" sz="2400" dirty="0">
                <a:latin typeface="Arial Unicode MS" charset="0"/>
                <a:ea typeface="ＭＳ Ｐゴシック" charset="0"/>
                <a:cs typeface="Arial Unicode MS" charset="0"/>
              </a:rPr>
              <a:t>”</a:t>
            </a:r>
            <a:r>
              <a:rPr lang="en-US" sz="2400" dirty="0">
                <a:latin typeface="Arial Unicode MS" charset="0"/>
                <a:ea typeface="ＭＳ Ｐゴシック" charset="0"/>
                <a:cs typeface="Arial Unicode MS" charset="0"/>
              </a:rPr>
              <a:t> to class time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Monotype Sorts" charset="0"/>
              <a:buChar char="l"/>
            </a:pPr>
            <a:endParaRPr lang="en-US" sz="2800" dirty="0">
              <a:latin typeface="Arial Blac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611186E3-06C7-3F4B-B881-D344D757F4E8}" type="slidenum">
              <a:rPr lang="en-US" sz="1200">
                <a:solidFill>
                  <a:srgbClr val="FFFFFF"/>
                </a:solidFill>
                <a:latin typeface="Trebuchet MS" charset="0"/>
              </a:rPr>
              <a:pPr/>
              <a:t>4</a:t>
            </a:fld>
            <a:endParaRPr lang="en-US" sz="1200">
              <a:solidFill>
                <a:srgbClr val="FFFFFF"/>
              </a:solidFill>
              <a:latin typeface="Trebuchet MS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62000" y="41148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Monotype Sorts" charset="0"/>
              <a:buChar char="l"/>
            </a:pPr>
            <a:endParaRPr lang="en-US" sz="320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8153400" cy="13716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Learning R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90800"/>
            <a:ext cx="7772400" cy="32766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Don Edward</a:t>
            </a:r>
            <a:r>
              <a:rPr lang="ja-JP" altLang="en-US" dirty="0">
                <a:latin typeface="Arial Unicode MS" charset="0"/>
                <a:ea typeface="ＭＳ Ｐゴシック" charset="0"/>
                <a:cs typeface="Arial Unicode MS" charset="0"/>
              </a:rPr>
              <a:t>’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s notes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Supplemental exercises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Many other R resources available online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F705087E-7186-F84B-AB2D-D7B11E0557C8}" type="slidenum">
              <a:rPr lang="en-US" sz="1200">
                <a:solidFill>
                  <a:srgbClr val="FFFFFF"/>
                </a:solidFill>
                <a:latin typeface="Trebuchet MS" charset="0"/>
              </a:rPr>
              <a:pPr/>
              <a:t>5</a:t>
            </a:fld>
            <a:endParaRPr lang="en-US" sz="1200">
              <a:solidFill>
                <a:srgbClr val="FFFFFF"/>
              </a:solidFill>
              <a:latin typeface="Trebuchet MS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8153400" cy="1371600"/>
          </a:xfrm>
        </p:spPr>
        <p:txBody>
          <a:bodyPr/>
          <a:lstStyle/>
          <a:p>
            <a:pPr algn="l" eaLnBrk="1" hangingPunct="1"/>
            <a:r>
              <a:rPr lang="en-US" sz="4000" dirty="0">
                <a:latin typeface="Arial Unicode MS" charset="0"/>
                <a:ea typeface="ＭＳ Ｐゴシック" charset="0"/>
                <a:cs typeface="Arial Unicode MS" charset="0"/>
              </a:rPr>
              <a:t>Basics of R, Chapters 1-2.5</a:t>
            </a:r>
            <a:endParaRPr lang="en-US" dirty="0">
              <a:latin typeface="Arial Unicode MS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90800"/>
            <a:ext cx="7772400" cy="32766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Intro to R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Objects, Modes, Assignments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Getting Help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E97B8946-FFF8-044E-8B0C-F1D9C6F6DBBA}" type="slidenum">
              <a:rPr lang="en-US" sz="1200">
                <a:solidFill>
                  <a:srgbClr val="FFFFFF"/>
                </a:solidFill>
                <a:latin typeface="Trebuchet MS" charset="0"/>
              </a:rPr>
              <a:pPr/>
              <a:t>6</a:t>
            </a:fld>
            <a:endParaRPr lang="en-US" sz="1200">
              <a:solidFill>
                <a:srgbClr val="FFFFFF"/>
              </a:solidFill>
              <a:latin typeface="Trebuchet MS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1. R: An Introduction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Shareware version of S (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  <a:sym typeface="Symbol" charset="0"/>
              </a:rPr>
              <a:t></a:t>
            </a: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  <a:sym typeface="Symbol" charset="0"/>
              </a:rPr>
              <a:t>Splus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  <a:sym typeface="Symbol" charset="0"/>
              </a:rPr>
              <a:t>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  <a:sym typeface="Symbol" charset="0"/>
              </a:rPr>
              <a:t>Version 4.0.2 (I have 3.0.2) for Windows; 4.0.2 (I have 3.6.2) for Mac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Steep learning curve (case sensitive, cryptic help and error messages, data import and export)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5F1822BD-4B12-2747-84FF-4E7BEA45A932}" type="slidenum">
              <a:rPr lang="en-US" sz="1200">
                <a:solidFill>
                  <a:srgbClr val="FFFFFF"/>
                </a:solidFill>
                <a:latin typeface="Trebuchet MS" charset="0"/>
              </a:rPr>
              <a:pPr/>
              <a:t>7</a:t>
            </a:fld>
            <a:endParaRPr lang="en-US" sz="1200">
              <a:solidFill>
                <a:srgbClr val="FFFFFF"/>
              </a:solidFill>
              <a:latin typeface="Trebuchet MS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1. R: An Introduction (</a:t>
            </a: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</a:rPr>
              <a:t>cont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Starting and quitting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  <a:sym typeface="Symbol" charset="0"/>
              </a:rPr>
              <a:t>Object oriented</a:t>
            </a:r>
            <a:endParaRPr lang="en-US" dirty="0">
              <a:latin typeface="Arial Unicode MS" charset="0"/>
              <a:ea typeface="ＭＳ Ｐゴシック" charset="0"/>
              <a:cs typeface="Arial Unicode MS" charset="0"/>
            </a:endParaRP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Vectors, factors, matrices, data frames, lists, functions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R object names are flexible</a:t>
            </a:r>
          </a:p>
          <a:p>
            <a:pPr lvl="1"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Be careful of built-in R names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Don’t let objects accumulate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3C58E7AA-43C6-4F47-A2BA-92A39BC57B7D}" type="slidenum">
              <a:rPr lang="en-US" sz="1200">
                <a:solidFill>
                  <a:srgbClr val="FFFFFF"/>
                </a:solidFill>
                <a:latin typeface="Trebuchet MS" charset="0"/>
              </a:rPr>
              <a:pPr/>
              <a:t>8</a:t>
            </a:fld>
            <a:endParaRPr lang="en-US" sz="1200">
              <a:solidFill>
                <a:srgbClr val="FFFFFF"/>
              </a:solidFill>
              <a:latin typeface="Trebuchet MS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2.1 Vectors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Strings of data elements of the same mode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Major modes: numeric, character, logical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Examples from R data sets</a:t>
            </a:r>
          </a:p>
          <a:p>
            <a:pPr eaLnBrk="1" hangingPunct="1">
              <a:buClr>
                <a:schemeClr val="tx2"/>
              </a:buClr>
              <a:buFont typeface="Monotype Sorts" charset="0"/>
              <a:buChar char="l"/>
            </a:pPr>
            <a:endParaRPr lang="en-US">
              <a:latin typeface="Arial Black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2"/>
              </a:buClr>
              <a:buFont typeface="Monotype Sorts" charset="0"/>
              <a:buChar char="l"/>
            </a:pPr>
            <a:endParaRPr lang="en-US">
              <a:latin typeface="Arial Blac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B7C768BE-6084-D846-AD57-4A96A1C23F5F}" type="slidenum">
              <a:rPr lang="en-US" sz="1200">
                <a:solidFill>
                  <a:srgbClr val="FFFFFF"/>
                </a:solidFill>
                <a:latin typeface="Trebuchet MS" charset="0"/>
              </a:rPr>
              <a:pPr/>
              <a:t>9</a:t>
            </a:fld>
            <a:endParaRPr lang="en-US" sz="1200">
              <a:solidFill>
                <a:srgbClr val="FFFFFF"/>
              </a:solidFill>
              <a:latin typeface="Trebuchet MS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theme/theme1.xml><?xml version="1.0" encoding="utf-8"?>
<a:theme xmlns:a="http://schemas.openxmlformats.org/drawingml/2006/main" name="Theme1">
  <a:themeElements>
    <a:clrScheme name="Custom 3">
      <a:dk1>
        <a:srgbClr val="0000AC"/>
      </a:dk1>
      <a:lt1>
        <a:srgbClr val="FFFFFF"/>
      </a:lt1>
      <a:dk2>
        <a:srgbClr val="000086"/>
      </a:dk2>
      <a:lt2>
        <a:srgbClr val="74749D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Custom 3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3004</TotalTime>
  <Words>499</Words>
  <Application>Microsoft Macintosh PowerPoint</Application>
  <PresentationFormat>On-screen Show (4:3)</PresentationFormat>
  <Paragraphs>99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Arial Black</vt:lpstr>
      <vt:lpstr>Monotype Sorts</vt:lpstr>
      <vt:lpstr>Tahoma</vt:lpstr>
      <vt:lpstr>Times New Roman</vt:lpstr>
      <vt:lpstr>Trebuchet MS</vt:lpstr>
      <vt:lpstr>Wingdings</vt:lpstr>
      <vt:lpstr>Theme1</vt:lpstr>
      <vt:lpstr>Statistics 540 Computing in Statistics</vt:lpstr>
      <vt:lpstr>Course Goals</vt:lpstr>
      <vt:lpstr>Syllabus</vt:lpstr>
      <vt:lpstr>A Typical Class</vt:lpstr>
      <vt:lpstr>Learning R</vt:lpstr>
      <vt:lpstr>Basics of R, Chapters 1-2.5</vt:lpstr>
      <vt:lpstr>1. R: An Introduction</vt:lpstr>
      <vt:lpstr>1. R: An Introduction (cont)</vt:lpstr>
      <vt:lpstr>2.1 Vectors</vt:lpstr>
      <vt:lpstr>2.1 Vectors (cont)</vt:lpstr>
      <vt:lpstr>2.2 Factors</vt:lpstr>
      <vt:lpstr>2.3 Matrices</vt:lpstr>
      <vt:lpstr>2.4 Data Frames</vt:lpstr>
      <vt:lpstr>2.5 Lists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GREGO, JOHN</cp:lastModifiedBy>
  <cp:revision>105</cp:revision>
  <cp:lastPrinted>2013-08-22T13:56:16Z</cp:lastPrinted>
  <dcterms:created xsi:type="dcterms:W3CDTF">2011-07-15T13:57:06Z</dcterms:created>
  <dcterms:modified xsi:type="dcterms:W3CDTF">2020-08-20T13:54:55Z</dcterms:modified>
</cp:coreProperties>
</file>